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6"/>
  </p:notesMasterIdLst>
  <p:sldIdLst>
    <p:sldId id="256" r:id="rId2"/>
    <p:sldId id="257" r:id="rId3"/>
    <p:sldId id="260" r:id="rId4"/>
    <p:sldId id="268" r:id="rId5"/>
    <p:sldId id="259" r:id="rId6"/>
    <p:sldId id="262" r:id="rId7"/>
    <p:sldId id="269" r:id="rId8"/>
    <p:sldId id="263" r:id="rId9"/>
    <p:sldId id="264" r:id="rId10"/>
    <p:sldId id="265" r:id="rId11"/>
    <p:sldId id="271" r:id="rId12"/>
    <p:sldId id="270" r:id="rId13"/>
    <p:sldId id="272" r:id="rId14"/>
    <p:sldId id="266" r:id="rId15"/>
  </p:sldIdLst>
  <p:sldSz cx="9144000" cy="6858000" type="screen4x3"/>
  <p:notesSz cx="6858000" cy="9144000"/>
  <p:defaultTextStyle>
    <a:defPPr>
      <a:defRPr lang="bg-BG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FFF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819" autoAdjust="0"/>
    <p:restoredTop sz="86401" autoAdjust="0"/>
  </p:normalViewPr>
  <p:slideViewPr>
    <p:cSldViewPr>
      <p:cViewPr varScale="1">
        <p:scale>
          <a:sx n="79" d="100"/>
          <a:sy n="79" d="100"/>
        </p:scale>
        <p:origin x="-110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5F2FB1-5649-4532-867F-341457D2623F}" type="datetimeFigureOut">
              <a:rPr lang="en-US" smtClean="0"/>
              <a:pPr/>
              <a:t>2/11/2011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4A6B28-04F3-4A6E-BB1E-365553FD951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0F5DDB-0036-465D-BDB8-ABD272DBCDF4}" type="slidenum">
              <a:rPr lang="bg-BG"/>
              <a:pPr/>
              <a:t>4</a:t>
            </a:fld>
            <a:endParaRPr lang="bg-BG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 </a:t>
            </a:r>
            <a:endParaRPr lang="bg-BG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-295275" y="557213"/>
            <a:ext cx="9437688" cy="6632575"/>
            <a:chOff x="-186" y="351"/>
            <a:chExt cx="5945" cy="4178"/>
          </a:xfrm>
        </p:grpSpPr>
        <p:grpSp>
          <p:nvGrpSpPr>
            <p:cNvPr id="6147" name="Group 3"/>
            <p:cNvGrpSpPr>
              <a:grpSpLocks/>
            </p:cNvGrpSpPr>
            <p:nvPr/>
          </p:nvGrpSpPr>
          <p:grpSpPr bwMode="auto">
            <a:xfrm>
              <a:off x="-186" y="351"/>
              <a:ext cx="4316" cy="4178"/>
              <a:chOff x="-186" y="351"/>
              <a:chExt cx="4316" cy="4178"/>
            </a:xfrm>
          </p:grpSpPr>
          <p:grpSp>
            <p:nvGrpSpPr>
              <p:cNvPr id="6148" name="Group 4"/>
              <p:cNvGrpSpPr>
                <a:grpSpLocks/>
              </p:cNvGrpSpPr>
              <p:nvPr/>
            </p:nvGrpSpPr>
            <p:grpSpPr bwMode="auto">
              <a:xfrm>
                <a:off x="-186" y="351"/>
                <a:ext cx="4316" cy="4178"/>
                <a:chOff x="-186" y="351"/>
                <a:chExt cx="4316" cy="4178"/>
              </a:xfrm>
            </p:grpSpPr>
            <p:sp>
              <p:nvSpPr>
                <p:cNvPr id="6149" name="AutoShape 5"/>
                <p:cNvSpPr>
                  <a:spLocks noChangeArrowheads="1"/>
                </p:cNvSpPr>
                <p:nvPr/>
              </p:nvSpPr>
              <p:spPr bwMode="auto">
                <a:xfrm rot="12360000">
                  <a:off x="-186" y="351"/>
                  <a:ext cx="4316" cy="4178"/>
                </a:xfrm>
                <a:prstGeom prst="diamond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50" name="AutoShape 6" descr="Denim"/>
                <p:cNvSpPr>
                  <a:spLocks noChangeArrowheads="1"/>
                </p:cNvSpPr>
                <p:nvPr/>
              </p:nvSpPr>
              <p:spPr bwMode="auto">
                <a:xfrm rot="12360000">
                  <a:off x="694" y="1203"/>
                  <a:ext cx="2556" cy="2474"/>
                </a:xfrm>
                <a:prstGeom prst="diamond">
                  <a:avLst/>
                </a:pr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51" name="Rectangle 7"/>
                <p:cNvSpPr>
                  <a:spLocks noChangeArrowheads="1"/>
                </p:cNvSpPr>
                <p:nvPr/>
              </p:nvSpPr>
              <p:spPr bwMode="auto">
                <a:xfrm rot="12360000">
                  <a:off x="2249" y="2499"/>
                  <a:ext cx="649" cy="280"/>
                </a:xfrm>
                <a:prstGeom prst="rect">
                  <a:avLst/>
                </a:prstGeom>
                <a:solidFill>
                  <a:schemeClr val="folHlink">
                    <a:alpha val="50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92075" tIns="46038" rIns="92075" bIns="46038" anchor="ctr"/>
                <a:lstStyle/>
                <a:p>
                  <a:pPr eaLnBrk="0" hangingPunct="0">
                    <a:spcBef>
                      <a:spcPct val="50000"/>
                    </a:spcBef>
                  </a:pPr>
                  <a:endParaRPr lang="en-US"/>
                </a:p>
              </p:txBody>
            </p:sp>
            <p:sp>
              <p:nvSpPr>
                <p:cNvPr id="6152" name="Oval 8"/>
                <p:cNvSpPr>
                  <a:spLocks noChangeArrowheads="1"/>
                </p:cNvSpPr>
                <p:nvPr/>
              </p:nvSpPr>
              <p:spPr bwMode="auto">
                <a:xfrm rot="12360000">
                  <a:off x="1292" y="2567"/>
                  <a:ext cx="570" cy="528"/>
                </a:xfrm>
                <a:prstGeom prst="ellipse">
                  <a:avLst/>
                </a:prstGeom>
                <a:solidFill>
                  <a:schemeClr val="accent1">
                    <a:alpha val="50000"/>
                  </a:scheme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lIns="92075" tIns="46038" rIns="92075" bIns="46038" anchor="ctr"/>
                <a:lstStyle/>
                <a:p>
                  <a:pPr eaLnBrk="0" hangingPunct="0">
                    <a:spcBef>
                      <a:spcPct val="50000"/>
                    </a:spcBef>
                  </a:pPr>
                  <a:endParaRPr lang="en-US"/>
                </a:p>
              </p:txBody>
            </p:sp>
            <p:sp>
              <p:nvSpPr>
                <p:cNvPr id="6153" name="Rectangle 9"/>
                <p:cNvSpPr>
                  <a:spLocks noChangeArrowheads="1"/>
                </p:cNvSpPr>
                <p:nvPr/>
              </p:nvSpPr>
              <p:spPr bwMode="auto">
                <a:xfrm rot="12360000">
                  <a:off x="2373" y="2047"/>
                  <a:ext cx="446" cy="81"/>
                </a:xfrm>
                <a:prstGeom prst="rect">
                  <a:avLst/>
                </a:prstGeom>
                <a:solidFill>
                  <a:schemeClr val="accent1">
                    <a:alpha val="50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92075" tIns="46038" rIns="92075" bIns="46038" anchor="ctr"/>
                <a:lstStyle/>
                <a:p>
                  <a:pPr eaLnBrk="0" hangingPunct="0">
                    <a:spcBef>
                      <a:spcPct val="50000"/>
                    </a:spcBef>
                  </a:pPr>
                  <a:endParaRPr lang="en-US"/>
                </a:p>
              </p:txBody>
            </p:sp>
            <p:sp>
              <p:nvSpPr>
                <p:cNvPr id="6154" name="Rectangle 10"/>
                <p:cNvSpPr>
                  <a:spLocks noChangeArrowheads="1"/>
                </p:cNvSpPr>
                <p:nvPr/>
              </p:nvSpPr>
              <p:spPr bwMode="auto">
                <a:xfrm rot="12360000">
                  <a:off x="1927" y="3071"/>
                  <a:ext cx="445" cy="82"/>
                </a:xfrm>
                <a:prstGeom prst="rect">
                  <a:avLst/>
                </a:prstGeom>
                <a:solidFill>
                  <a:schemeClr val="accent1">
                    <a:alpha val="50000"/>
                  </a:scheme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92075" tIns="46038" rIns="92075" bIns="46038" anchor="ctr"/>
                <a:lstStyle/>
                <a:p>
                  <a:pPr eaLnBrk="0" hangingPunct="0">
                    <a:spcBef>
                      <a:spcPct val="50000"/>
                    </a:spcBef>
                  </a:pPr>
                  <a:endParaRPr lang="en-US"/>
                </a:p>
              </p:txBody>
            </p:sp>
            <p:sp>
              <p:nvSpPr>
                <p:cNvPr id="6155" name="Arc 11"/>
                <p:cNvSpPr>
                  <a:spLocks/>
                </p:cNvSpPr>
                <p:nvPr/>
              </p:nvSpPr>
              <p:spPr bwMode="auto">
                <a:xfrm rot="10485000">
                  <a:off x="1263" y="2240"/>
                  <a:ext cx="723" cy="856"/>
                </a:xfrm>
                <a:custGeom>
                  <a:avLst/>
                  <a:gdLst>
                    <a:gd name="G0" fmla="+- 21518 0 0"/>
                    <a:gd name="G1" fmla="+- 2258 0 0"/>
                    <a:gd name="G2" fmla="+- 21600 0 0"/>
                    <a:gd name="T0" fmla="*/ 43000 w 43118"/>
                    <a:gd name="T1" fmla="*/ 0 h 23858"/>
                    <a:gd name="T2" fmla="*/ 0 w 43118"/>
                    <a:gd name="T3" fmla="*/ 4141 h 23858"/>
                    <a:gd name="T4" fmla="*/ 21518 w 43118"/>
                    <a:gd name="T5" fmla="*/ 2258 h 238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8" h="23858" fill="none" extrusionOk="0">
                      <a:moveTo>
                        <a:pt x="42999" y="0"/>
                      </a:moveTo>
                      <a:cubicBezTo>
                        <a:pt x="43078" y="750"/>
                        <a:pt x="43118" y="1503"/>
                        <a:pt x="43118" y="2258"/>
                      </a:cubicBezTo>
                      <a:cubicBezTo>
                        <a:pt x="43118" y="14187"/>
                        <a:pt x="33447" y="23858"/>
                        <a:pt x="21518" y="23858"/>
                      </a:cubicBezTo>
                      <a:cubicBezTo>
                        <a:pt x="10318" y="23858"/>
                        <a:pt x="976" y="15297"/>
                        <a:pt x="0" y="4140"/>
                      </a:cubicBezTo>
                    </a:path>
                    <a:path w="43118" h="23858" stroke="0" extrusionOk="0">
                      <a:moveTo>
                        <a:pt x="42999" y="0"/>
                      </a:moveTo>
                      <a:cubicBezTo>
                        <a:pt x="43078" y="750"/>
                        <a:pt x="43118" y="1503"/>
                        <a:pt x="43118" y="2258"/>
                      </a:cubicBezTo>
                      <a:cubicBezTo>
                        <a:pt x="43118" y="14187"/>
                        <a:pt x="33447" y="23858"/>
                        <a:pt x="21518" y="23858"/>
                      </a:cubicBezTo>
                      <a:cubicBezTo>
                        <a:pt x="10318" y="23858"/>
                        <a:pt x="976" y="15297"/>
                        <a:pt x="0" y="4140"/>
                      </a:cubicBezTo>
                      <a:lnTo>
                        <a:pt x="21518" y="2258"/>
                      </a:lnTo>
                      <a:close/>
                    </a:path>
                  </a:pathLst>
                </a:custGeom>
                <a:solidFill>
                  <a:schemeClr val="folHlink">
                    <a:alpha val="50000"/>
                  </a:schemeClr>
                </a:solidFill>
                <a:ln w="9525">
                  <a:noFill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156" name="Freeform 12"/>
                <p:cNvSpPr>
                  <a:spLocks/>
                </p:cNvSpPr>
                <p:nvPr/>
              </p:nvSpPr>
              <p:spPr bwMode="auto">
                <a:xfrm>
                  <a:off x="1300" y="1374"/>
                  <a:ext cx="1035" cy="2007"/>
                </a:xfrm>
                <a:custGeom>
                  <a:avLst/>
                  <a:gdLst/>
                  <a:ahLst/>
                  <a:cxnLst>
                    <a:cxn ang="0">
                      <a:pos x="56" y="2006"/>
                    </a:cxn>
                    <a:cxn ang="0">
                      <a:pos x="0" y="1843"/>
                    </a:cxn>
                    <a:cxn ang="0">
                      <a:pos x="871" y="56"/>
                    </a:cxn>
                    <a:cxn ang="0">
                      <a:pos x="1034" y="0"/>
                    </a:cxn>
                    <a:cxn ang="0">
                      <a:pos x="56" y="2006"/>
                    </a:cxn>
                  </a:cxnLst>
                  <a:rect l="0" t="0" r="r" b="b"/>
                  <a:pathLst>
                    <a:path w="1035" h="2007">
                      <a:moveTo>
                        <a:pt x="56" y="2006"/>
                      </a:moveTo>
                      <a:lnTo>
                        <a:pt x="0" y="1843"/>
                      </a:lnTo>
                      <a:lnTo>
                        <a:pt x="871" y="56"/>
                      </a:lnTo>
                      <a:lnTo>
                        <a:pt x="1034" y="0"/>
                      </a:lnTo>
                      <a:lnTo>
                        <a:pt x="56" y="2006"/>
                      </a:lnTo>
                    </a:path>
                  </a:pathLst>
                </a:custGeom>
                <a:solidFill>
                  <a:schemeClr val="hlink">
                    <a:alpha val="50000"/>
                  </a:schemeClr>
                </a:solidFill>
                <a:ln w="9525">
                  <a:noFill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157" name="Freeform 13"/>
              <p:cNvSpPr>
                <a:spLocks/>
              </p:cNvSpPr>
              <p:nvPr/>
            </p:nvSpPr>
            <p:spPr bwMode="auto">
              <a:xfrm>
                <a:off x="2448" y="1810"/>
                <a:ext cx="324" cy="231"/>
              </a:xfrm>
              <a:custGeom>
                <a:avLst/>
                <a:gdLst/>
                <a:ahLst/>
                <a:cxnLst>
                  <a:cxn ang="0">
                    <a:pos x="321" y="226"/>
                  </a:cxn>
                  <a:cxn ang="0">
                    <a:pos x="287" y="123"/>
                  </a:cxn>
                  <a:cxn ang="0">
                    <a:pos x="53" y="9"/>
                  </a:cxn>
                  <a:cxn ang="0">
                    <a:pos x="35" y="0"/>
                  </a:cxn>
                  <a:cxn ang="0">
                    <a:pos x="0" y="72"/>
                  </a:cxn>
                  <a:cxn ang="0">
                    <a:pos x="323" y="230"/>
                  </a:cxn>
                </a:cxnLst>
                <a:rect l="0" t="0" r="r" b="b"/>
                <a:pathLst>
                  <a:path w="324" h="231">
                    <a:moveTo>
                      <a:pt x="321" y="226"/>
                    </a:moveTo>
                    <a:lnTo>
                      <a:pt x="287" y="123"/>
                    </a:lnTo>
                    <a:lnTo>
                      <a:pt x="53" y="9"/>
                    </a:lnTo>
                    <a:lnTo>
                      <a:pt x="35" y="0"/>
                    </a:lnTo>
                    <a:lnTo>
                      <a:pt x="0" y="72"/>
                    </a:lnTo>
                    <a:lnTo>
                      <a:pt x="323" y="230"/>
                    </a:lnTo>
                  </a:path>
                </a:pathLst>
              </a:custGeom>
              <a:solidFill>
                <a:schemeClr val="accent1">
                  <a:alpha val="50000"/>
                </a:schemeClr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158" name="Rectangle 14"/>
            <p:cNvSpPr>
              <a:spLocks noChangeArrowheads="1"/>
            </p:cNvSpPr>
            <p:nvPr/>
          </p:nvSpPr>
          <p:spPr bwMode="auto">
            <a:xfrm>
              <a:off x="768" y="720"/>
              <a:ext cx="4991" cy="816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59" name="Rectangle 15"/>
          <p:cNvSpPr>
            <a:spLocks noGrp="1" noChangeArrowheads="1"/>
          </p:cNvSpPr>
          <p:nvPr>
            <p:ph type="ctrTitle" sz="quarter"/>
          </p:nvPr>
        </p:nvSpPr>
        <p:spPr>
          <a:xfrm>
            <a:off x="1217613" y="1219200"/>
            <a:ext cx="7772400" cy="1143000"/>
          </a:xfrm>
        </p:spPr>
        <p:txBody>
          <a:bodyPr anchorCtr="0"/>
          <a:lstStyle>
            <a:lvl1pPr algn="l">
              <a:defRPr/>
            </a:lvl1pPr>
          </a:lstStyle>
          <a:p>
            <a:r>
              <a:rPr lang="bg-BG"/>
              <a:t>Click to edit Master title style</a:t>
            </a:r>
          </a:p>
        </p:txBody>
      </p:sp>
      <p:sp>
        <p:nvSpPr>
          <p:cNvPr id="6160" name="Rectangle 1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724400" y="2819400"/>
            <a:ext cx="4267200" cy="32004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bg-BG"/>
              <a:t>Click to edit Master subtitle style</a:t>
            </a:r>
          </a:p>
        </p:txBody>
      </p:sp>
      <p:sp>
        <p:nvSpPr>
          <p:cNvPr id="6161" name="Rectangle 17"/>
          <p:cNvSpPr>
            <a:spLocks noGrp="1" noChangeArrowheads="1"/>
          </p:cNvSpPr>
          <p:nvPr>
            <p:ph type="dt" sz="quarter" idx="2"/>
          </p:nvPr>
        </p:nvSpPr>
        <p:spPr>
          <a:xfrm>
            <a:off x="152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6162" name="Rectangle 18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6163" name="Rectangle 1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D795E63-55D9-46A1-B23F-3EB3E44C2149}" type="slidenum">
              <a:rPr lang="bg-BG"/>
              <a:pPr/>
              <a:t>‹#›</a:t>
            </a:fld>
            <a:endParaRPr lang="bg-BG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9" grpId="0"/>
      <p:bldP spid="6160" grpId="0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6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F38504-A26F-4A22-AB5D-16E3AD302DB1}" type="slidenum">
              <a:rPr lang="bg-BG"/>
              <a:pPr/>
              <a:t>‹#›</a:t>
            </a:fld>
            <a:endParaRPr lang="bg-BG"/>
          </a:p>
        </p:txBody>
      </p:sp>
    </p:spTree>
  </p:cSld>
  <p:clrMapOvr>
    <a:masterClrMapping/>
  </p:clrMapOvr>
  <p:transition>
    <p:cover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228600"/>
            <a:ext cx="19812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28600"/>
            <a:ext cx="57912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7D59B2-FCB3-4334-AE5E-57E11D4F7726}" type="slidenum">
              <a:rPr lang="bg-BG"/>
              <a:pPr/>
              <a:t>‹#›</a:t>
            </a:fld>
            <a:endParaRPr lang="bg-BG"/>
          </a:p>
        </p:txBody>
      </p:sp>
    </p:spTree>
  </p:cSld>
  <p:clrMapOvr>
    <a:masterClrMapping/>
  </p:clrMapOvr>
  <p:transition>
    <p:cover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28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9050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800" y="19050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95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33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162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0FBA885-1E84-42ED-921D-8D93D7AED592}" type="slidenum">
              <a:rPr lang="bg-BG"/>
              <a:pPr/>
              <a:t>‹#›</a:t>
            </a:fld>
            <a:endParaRPr lang="bg-BG"/>
          </a:p>
        </p:txBody>
      </p:sp>
    </p:spTree>
  </p:cSld>
  <p:clrMapOvr>
    <a:masterClrMapping/>
  </p:clrMapOvr>
  <p:transition>
    <p:cover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7693025" cy="17859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200" y="4300538"/>
            <a:ext cx="7693025" cy="17859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88110BDA-DCC3-4D24-A7A8-842658B88843}" type="slidenum">
              <a:rPr lang="bg-BG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5DADBB-51B9-4C3D-983A-3C5F5588166A}" type="slidenum">
              <a:rPr lang="bg-BG"/>
              <a:pPr/>
              <a:t>‹#›</a:t>
            </a:fld>
            <a:endParaRPr lang="bg-BG"/>
          </a:p>
        </p:txBody>
      </p:sp>
    </p:spTree>
  </p:cSld>
  <p:clrMapOvr>
    <a:masterClrMapping/>
  </p:clrMapOvr>
  <p:transition>
    <p:cover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670C92-4A65-4D54-9A9D-E5541BC0158B}" type="slidenum">
              <a:rPr lang="bg-BG"/>
              <a:pPr/>
              <a:t>‹#›</a:t>
            </a:fld>
            <a:endParaRPr lang="bg-BG"/>
          </a:p>
        </p:txBody>
      </p:sp>
    </p:spTree>
  </p:cSld>
  <p:clrMapOvr>
    <a:masterClrMapping/>
  </p:clrMapOvr>
  <p:transition>
    <p:cover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8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869884-BFBF-4FB7-A109-366880084DA3}" type="slidenum">
              <a:rPr lang="bg-BG"/>
              <a:pPr/>
              <a:t>‹#›</a:t>
            </a:fld>
            <a:endParaRPr lang="bg-BG"/>
          </a:p>
        </p:txBody>
      </p:sp>
    </p:spTree>
  </p:cSld>
  <p:clrMapOvr>
    <a:masterClrMapping/>
  </p:clrMapOvr>
  <p:transition>
    <p:cover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56CDD1-BE20-4E37-8DC6-C97418B18273}" type="slidenum">
              <a:rPr lang="bg-BG"/>
              <a:pPr/>
              <a:t>‹#›</a:t>
            </a:fld>
            <a:endParaRPr lang="bg-BG"/>
          </a:p>
        </p:txBody>
      </p:sp>
    </p:spTree>
  </p:cSld>
  <p:clrMapOvr>
    <a:masterClrMapping/>
  </p:clrMapOvr>
  <p:transition>
    <p:cover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05C881-3CB3-4697-A2BD-CFAA867383C0}" type="slidenum">
              <a:rPr lang="bg-BG"/>
              <a:pPr/>
              <a:t>‹#›</a:t>
            </a:fld>
            <a:endParaRPr lang="bg-BG"/>
          </a:p>
        </p:txBody>
      </p:sp>
    </p:spTree>
  </p:cSld>
  <p:clrMapOvr>
    <a:masterClrMapping/>
  </p:clrMapOvr>
  <p:transition>
    <p:cover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45D48-C2EC-41BF-9899-EC53847D29D9}" type="slidenum">
              <a:rPr lang="bg-BG"/>
              <a:pPr/>
              <a:t>‹#›</a:t>
            </a:fld>
            <a:endParaRPr lang="bg-BG"/>
          </a:p>
        </p:txBody>
      </p:sp>
    </p:spTree>
  </p:cSld>
  <p:clrMapOvr>
    <a:masterClrMapping/>
  </p:clrMapOvr>
  <p:transition>
    <p:cover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DF4E04-99F7-4963-89EF-11AFC93A1AE5}" type="slidenum">
              <a:rPr lang="bg-BG"/>
              <a:pPr/>
              <a:t>‹#›</a:t>
            </a:fld>
            <a:endParaRPr lang="bg-BG"/>
          </a:p>
        </p:txBody>
      </p:sp>
    </p:spTree>
  </p:cSld>
  <p:clrMapOvr>
    <a:masterClrMapping/>
  </p:clrMapOvr>
  <p:transition>
    <p:cover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554C50-1E1F-4316-B28D-7FD67E1909E4}" type="slidenum">
              <a:rPr lang="bg-BG"/>
              <a:pPr/>
              <a:t>‹#›</a:t>
            </a:fld>
            <a:endParaRPr lang="bg-BG"/>
          </a:p>
        </p:txBody>
      </p:sp>
    </p:spTree>
  </p:cSld>
  <p:clrMapOvr>
    <a:masterClrMapping/>
  </p:clrMapOvr>
  <p:transition>
    <p:cover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762000" y="6400800"/>
            <a:ext cx="8380413" cy="455613"/>
          </a:xfrm>
          <a:prstGeom prst="rect">
            <a:avLst/>
          </a:prstGeom>
          <a:solidFill>
            <a:schemeClr val="accent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228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bg-BG" smtClean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905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smtClean="0"/>
              <a:t>Click to edit Master text styles</a:t>
            </a:r>
          </a:p>
          <a:p>
            <a:pPr lvl="1"/>
            <a:r>
              <a:rPr lang="bg-BG" smtClean="0"/>
              <a:t>Second level</a:t>
            </a:r>
          </a:p>
          <a:p>
            <a:pPr lvl="2"/>
            <a:r>
              <a:rPr lang="bg-BG" smtClean="0"/>
              <a:t>Third level</a:t>
            </a:r>
          </a:p>
          <a:p>
            <a:pPr lvl="3"/>
            <a:r>
              <a:rPr lang="bg-BG" smtClean="0"/>
              <a:t>Fourth level</a:t>
            </a:r>
          </a:p>
          <a:p>
            <a:pPr lvl="4"/>
            <a:r>
              <a:rPr lang="bg-BG" smtClean="0"/>
              <a:t>Fifth level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95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endParaRPr lang="bg-BG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kumimoji="0" sz="1400"/>
            </a:lvl1pPr>
          </a:lstStyle>
          <a:p>
            <a:endParaRPr lang="bg-BG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fld id="{0A9EDC96-FB82-4811-A194-98911D889D3D}" type="slidenum">
              <a:rPr lang="bg-BG"/>
              <a:pPr/>
              <a:t>‹#›</a:t>
            </a:fld>
            <a:endParaRPr lang="bg-BG"/>
          </a:p>
        </p:txBody>
      </p:sp>
      <p:grpSp>
        <p:nvGrpSpPr>
          <p:cNvPr id="5128" name="Group 8"/>
          <p:cNvGrpSpPr>
            <a:grpSpLocks/>
          </p:cNvGrpSpPr>
          <p:nvPr/>
        </p:nvGrpSpPr>
        <p:grpSpPr bwMode="auto">
          <a:xfrm>
            <a:off x="0" y="0"/>
            <a:ext cx="1066800" cy="6856413"/>
            <a:chOff x="0" y="0"/>
            <a:chExt cx="672" cy="4319"/>
          </a:xfrm>
        </p:grpSpPr>
        <p:grpSp>
          <p:nvGrpSpPr>
            <p:cNvPr id="5129" name="Group 9"/>
            <p:cNvGrpSpPr>
              <a:grpSpLocks/>
            </p:cNvGrpSpPr>
            <p:nvPr/>
          </p:nvGrpSpPr>
          <p:grpSpPr bwMode="auto">
            <a:xfrm>
              <a:off x="0" y="0"/>
              <a:ext cx="599" cy="4319"/>
              <a:chOff x="0" y="0"/>
              <a:chExt cx="599" cy="4319"/>
            </a:xfrm>
          </p:grpSpPr>
          <p:sp>
            <p:nvSpPr>
              <p:cNvPr id="5130" name="Rectangle 10" descr="Denim"/>
              <p:cNvSpPr>
                <a:spLocks noChangeArrowheads="1"/>
              </p:cNvSpPr>
              <p:nvPr/>
            </p:nvSpPr>
            <p:spPr bwMode="auto">
              <a:xfrm>
                <a:off x="0" y="0"/>
                <a:ext cx="476" cy="4319"/>
              </a:xfrm>
              <a:prstGeom prst="rect">
                <a:avLst/>
              </a:prstGeom>
              <a:blipFill dpi="0" rotWithShape="0">
                <a:blip r:embed="rId15" cstate="print"/>
                <a:srcRect/>
                <a:tile tx="0" ty="0" sx="100000" sy="100000" flip="none" algn="tl"/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1" name="Rectangle 11"/>
              <p:cNvSpPr>
                <a:spLocks noChangeArrowheads="1"/>
              </p:cNvSpPr>
              <p:nvPr/>
            </p:nvSpPr>
            <p:spPr bwMode="auto">
              <a:xfrm>
                <a:off x="119" y="240"/>
                <a:ext cx="357" cy="2064"/>
              </a:xfrm>
              <a:prstGeom prst="rect">
                <a:avLst/>
              </a:prstGeom>
              <a:solidFill>
                <a:schemeClr val="accent2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2" name="Rectangle 12"/>
              <p:cNvSpPr>
                <a:spLocks noChangeArrowheads="1"/>
              </p:cNvSpPr>
              <p:nvPr/>
            </p:nvSpPr>
            <p:spPr bwMode="auto">
              <a:xfrm>
                <a:off x="0" y="960"/>
                <a:ext cx="476" cy="528"/>
              </a:xfrm>
              <a:prstGeom prst="rect">
                <a:avLst/>
              </a:prstGeom>
              <a:solidFill>
                <a:schemeClr val="folHlink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eaLnBrk="0" hangingPunct="0">
                  <a:spcBef>
                    <a:spcPct val="50000"/>
                  </a:spcBef>
                </a:pPr>
                <a:endParaRPr lang="en-US"/>
              </a:p>
            </p:txBody>
          </p:sp>
          <p:sp>
            <p:nvSpPr>
              <p:cNvPr id="5133" name="Rectangle 13"/>
              <p:cNvSpPr>
                <a:spLocks noChangeArrowheads="1"/>
              </p:cNvSpPr>
              <p:nvPr/>
            </p:nvSpPr>
            <p:spPr bwMode="auto">
              <a:xfrm>
                <a:off x="297" y="432"/>
                <a:ext cx="89" cy="3792"/>
              </a:xfrm>
              <a:prstGeom prst="rect">
                <a:avLst/>
              </a:prstGeom>
              <a:solidFill>
                <a:schemeClr val="hlink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4" name="Rectangle 14"/>
              <p:cNvSpPr>
                <a:spLocks noChangeArrowheads="1"/>
              </p:cNvSpPr>
              <p:nvPr/>
            </p:nvSpPr>
            <p:spPr bwMode="auto">
              <a:xfrm>
                <a:off x="0" y="3024"/>
                <a:ext cx="327" cy="96"/>
              </a:xfrm>
              <a:prstGeom prst="rect">
                <a:avLst/>
              </a:prstGeom>
              <a:solidFill>
                <a:schemeClr val="accent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eaLnBrk="0" hangingPunct="0">
                  <a:spcBef>
                    <a:spcPct val="50000"/>
                  </a:spcBef>
                </a:pPr>
                <a:endParaRPr lang="en-US"/>
              </a:p>
            </p:txBody>
          </p:sp>
          <p:sp>
            <p:nvSpPr>
              <p:cNvPr id="5135" name="Rectangle 15"/>
              <p:cNvSpPr>
                <a:spLocks noChangeArrowheads="1"/>
              </p:cNvSpPr>
              <p:nvPr/>
            </p:nvSpPr>
            <p:spPr bwMode="auto">
              <a:xfrm>
                <a:off x="0" y="3216"/>
                <a:ext cx="327" cy="96"/>
              </a:xfrm>
              <a:prstGeom prst="rect">
                <a:avLst/>
              </a:prstGeom>
              <a:solidFill>
                <a:schemeClr val="accent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eaLnBrk="0" hangingPunct="0">
                  <a:spcBef>
                    <a:spcPct val="50000"/>
                  </a:spcBef>
                </a:pPr>
                <a:endParaRPr lang="en-US"/>
              </a:p>
            </p:txBody>
          </p:sp>
          <p:sp>
            <p:nvSpPr>
              <p:cNvPr id="5136" name="Rectangle 16"/>
              <p:cNvSpPr>
                <a:spLocks noChangeArrowheads="1"/>
              </p:cNvSpPr>
              <p:nvPr/>
            </p:nvSpPr>
            <p:spPr bwMode="auto">
              <a:xfrm>
                <a:off x="0" y="3408"/>
                <a:ext cx="327" cy="96"/>
              </a:xfrm>
              <a:prstGeom prst="rect">
                <a:avLst/>
              </a:prstGeom>
              <a:solidFill>
                <a:schemeClr val="accent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eaLnBrk="0" hangingPunct="0">
                  <a:spcBef>
                    <a:spcPct val="50000"/>
                  </a:spcBef>
                </a:pPr>
                <a:endParaRPr lang="en-US"/>
              </a:p>
            </p:txBody>
          </p:sp>
          <p:sp>
            <p:nvSpPr>
              <p:cNvPr id="5137" name="Arc 17"/>
              <p:cNvSpPr>
                <a:spLocks/>
              </p:cNvSpPr>
              <p:nvPr/>
            </p:nvSpPr>
            <p:spPr bwMode="auto">
              <a:xfrm>
                <a:off x="474" y="2260"/>
                <a:ext cx="125" cy="1154"/>
              </a:xfrm>
              <a:custGeom>
                <a:avLst/>
                <a:gdLst>
                  <a:gd name="G0" fmla="+- 754 0 0"/>
                  <a:gd name="G1" fmla="+- 21600 0 0"/>
                  <a:gd name="G2" fmla="+- 21600 0 0"/>
                  <a:gd name="T0" fmla="*/ 0 w 22354"/>
                  <a:gd name="T1" fmla="*/ 13 h 43200"/>
                  <a:gd name="T2" fmla="*/ 754 w 22354"/>
                  <a:gd name="T3" fmla="*/ 43200 h 43200"/>
                  <a:gd name="T4" fmla="*/ 754 w 22354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354" h="43200" fill="none" extrusionOk="0">
                    <a:moveTo>
                      <a:pt x="0" y="13"/>
                    </a:moveTo>
                    <a:cubicBezTo>
                      <a:pt x="251" y="4"/>
                      <a:pt x="502" y="-1"/>
                      <a:pt x="754" y="0"/>
                    </a:cubicBezTo>
                    <a:cubicBezTo>
                      <a:pt x="12683" y="0"/>
                      <a:pt x="22354" y="9670"/>
                      <a:pt x="22354" y="21600"/>
                    </a:cubicBezTo>
                    <a:cubicBezTo>
                      <a:pt x="22354" y="33529"/>
                      <a:pt x="12683" y="43199"/>
                      <a:pt x="754" y="43200"/>
                    </a:cubicBezTo>
                  </a:path>
                  <a:path w="22354" h="43200" stroke="0" extrusionOk="0">
                    <a:moveTo>
                      <a:pt x="0" y="13"/>
                    </a:moveTo>
                    <a:cubicBezTo>
                      <a:pt x="251" y="4"/>
                      <a:pt x="502" y="-1"/>
                      <a:pt x="754" y="0"/>
                    </a:cubicBezTo>
                    <a:cubicBezTo>
                      <a:pt x="12683" y="0"/>
                      <a:pt x="22354" y="9670"/>
                      <a:pt x="22354" y="21600"/>
                    </a:cubicBezTo>
                    <a:cubicBezTo>
                      <a:pt x="22354" y="33529"/>
                      <a:pt x="12683" y="43199"/>
                      <a:pt x="754" y="43200"/>
                    </a:cubicBezTo>
                    <a:lnTo>
                      <a:pt x="754" y="2160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138" name="Oval 18"/>
            <p:cNvSpPr>
              <a:spLocks noChangeArrowheads="1"/>
            </p:cNvSpPr>
            <p:nvPr/>
          </p:nvSpPr>
          <p:spPr bwMode="auto">
            <a:xfrm>
              <a:off x="0" y="672"/>
              <a:ext cx="672" cy="624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</a:pPr>
              <a:endParaRPr lang="en-US"/>
            </a:p>
          </p:txBody>
        </p:sp>
        <p:sp>
          <p:nvSpPr>
            <p:cNvPr id="5139" name="Rectangle 19"/>
            <p:cNvSpPr>
              <a:spLocks noChangeArrowheads="1"/>
            </p:cNvSpPr>
            <p:nvPr/>
          </p:nvSpPr>
          <p:spPr bwMode="auto">
            <a:xfrm>
              <a:off x="480" y="0"/>
              <a:ext cx="192" cy="43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40" name="Rectangle 20"/>
          <p:cNvSpPr>
            <a:spLocks noChangeArrowheads="1"/>
          </p:cNvSpPr>
          <p:nvPr/>
        </p:nvSpPr>
        <p:spPr bwMode="auto">
          <a:xfrm>
            <a:off x="762000" y="1474788"/>
            <a:ext cx="8380413" cy="125412"/>
          </a:xfrm>
          <a:prstGeom prst="rect">
            <a:avLst/>
          </a:prstGeom>
          <a:solidFill>
            <a:schemeClr val="accent2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5124" grpId="0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124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124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124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124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12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2976" y="4286256"/>
            <a:ext cx="7772400" cy="1470025"/>
          </a:xfrm>
        </p:spPr>
        <p:txBody>
          <a:bodyPr/>
          <a:lstStyle/>
          <a:p>
            <a:pPr algn="ctr"/>
            <a:r>
              <a:rPr lang="en-US" dirty="0"/>
              <a:t>PROJECT MEUMORIES</a:t>
            </a:r>
            <a:br>
              <a:rPr lang="en-US" dirty="0"/>
            </a:br>
            <a:endParaRPr lang="bg-BG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85852" y="2857495"/>
            <a:ext cx="7502548" cy="2416179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en-US" b="1" dirty="0" smtClean="0"/>
              <a:t>Centre for professional training “</a:t>
            </a:r>
            <a:r>
              <a:rPr lang="en-US" b="1" dirty="0" err="1" smtClean="0"/>
              <a:t>Dessita</a:t>
            </a:r>
            <a:r>
              <a:rPr lang="en-US" b="1" dirty="0" smtClean="0"/>
              <a:t>” – the Bulgarian partner in </a:t>
            </a:r>
            <a:endParaRPr lang="bg-BG" b="1" dirty="0"/>
          </a:p>
        </p:txBody>
      </p:sp>
      <p:pic>
        <p:nvPicPr>
          <p:cNvPr id="2052" name="Picture 4" descr="D:\projects\LLL\logo_EN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525" y="0"/>
            <a:ext cx="3419475" cy="138430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00" y="214290"/>
            <a:ext cx="3857652" cy="1143000"/>
          </a:xfrm>
        </p:spPr>
        <p:txBody>
          <a:bodyPr/>
          <a:lstStyle/>
          <a:p>
            <a:r>
              <a:rPr lang="en-US" dirty="0" smtClean="0"/>
              <a:t>Projects</a:t>
            </a:r>
            <a:endParaRPr lang="bg-BG" dirty="0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1331913" y="1700213"/>
            <a:ext cx="7272337" cy="447814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dirty="0" smtClean="0">
                <a:latin typeface="Arial" charset="0"/>
              </a:rPr>
              <a:t>A project connected with the corporative social responsibility of the company:</a:t>
            </a:r>
          </a:p>
          <a:p>
            <a:pPr>
              <a:spcBef>
                <a:spcPct val="50000"/>
              </a:spcBef>
            </a:pPr>
            <a:r>
              <a:rPr lang="en-US" sz="3000" dirty="0" smtClean="0">
                <a:latin typeface="Arial" charset="0"/>
              </a:rPr>
              <a:t> </a:t>
            </a:r>
            <a:r>
              <a:rPr lang="en-US" sz="3000" b="1" i="1" u="sng" dirty="0" smtClean="0">
                <a:latin typeface="Arial" charset="0"/>
              </a:rPr>
              <a:t>“I drive safe! How about you?”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n-US" sz="3000" dirty="0" smtClean="0">
                <a:latin typeface="Arial" charset="0"/>
              </a:rPr>
              <a:t>Two open days of safe driving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n-US" sz="3000" dirty="0" smtClean="0">
                <a:latin typeface="Arial" charset="0"/>
              </a:rPr>
              <a:t>5 campaigns for ethics on the road, tolerance, responsible behavior and care for the environment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n-US" sz="3000" dirty="0" smtClean="0">
                <a:latin typeface="Arial" charset="0"/>
              </a:rPr>
              <a:t> brochure with advice for drivers and a sticker</a:t>
            </a:r>
            <a:endParaRPr lang="bg-BG" sz="3000" dirty="0">
              <a:latin typeface="Arial" charset="0"/>
            </a:endParaRPr>
          </a:p>
        </p:txBody>
      </p:sp>
      <p:pic>
        <p:nvPicPr>
          <p:cNvPr id="7" name="Picture 4" descr="D:\projects\LLL\logo_EN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525" y="0"/>
            <a:ext cx="3419475" cy="138430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00" y="214290"/>
            <a:ext cx="3857652" cy="1143000"/>
          </a:xfrm>
        </p:spPr>
        <p:txBody>
          <a:bodyPr/>
          <a:lstStyle/>
          <a:p>
            <a:r>
              <a:rPr lang="en-US" dirty="0" smtClean="0"/>
              <a:t>Projects</a:t>
            </a:r>
            <a:endParaRPr lang="bg-BG" dirty="0"/>
          </a:p>
        </p:txBody>
      </p:sp>
      <p:pic>
        <p:nvPicPr>
          <p:cNvPr id="7" name="Picture 4" descr="D:\projects\LLL\logo_EN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525" y="0"/>
            <a:ext cx="3419475" cy="1384300"/>
          </a:xfrm>
          <a:prstGeom prst="rect">
            <a:avLst/>
          </a:prstGeom>
          <a:noFill/>
        </p:spPr>
      </p:pic>
      <p:pic>
        <p:nvPicPr>
          <p:cNvPr id="29698" name="Picture 2" descr="D:\projects\dolo-gore gotovi\stiker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7686" y="1857364"/>
            <a:ext cx="4429136" cy="442175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214414" y="2357430"/>
            <a:ext cx="292895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+mn-lt"/>
              </a:rPr>
              <a:t>The sticker for the safe driving campaign</a:t>
            </a:r>
            <a:endParaRPr lang="en-US" sz="3200" dirty="0">
              <a:latin typeface="+mn-lt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00" y="214290"/>
            <a:ext cx="3857652" cy="1143000"/>
          </a:xfrm>
        </p:spPr>
        <p:txBody>
          <a:bodyPr/>
          <a:lstStyle/>
          <a:p>
            <a:r>
              <a:rPr lang="en-US" dirty="0" smtClean="0"/>
              <a:t>Projects</a:t>
            </a:r>
            <a:endParaRPr lang="bg-BG" dirty="0"/>
          </a:p>
        </p:txBody>
      </p:sp>
      <p:pic>
        <p:nvPicPr>
          <p:cNvPr id="7" name="Picture 4" descr="D:\projects\LLL\logo_EN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525" y="0"/>
            <a:ext cx="3419475" cy="13843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142976" y="1785926"/>
            <a:ext cx="77153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A project that started this year and </a:t>
            </a:r>
            <a:r>
              <a:rPr lang="en-US" dirty="0" err="1" smtClean="0">
                <a:latin typeface="+mn-lt"/>
              </a:rPr>
              <a:t>Dessita</a:t>
            </a:r>
            <a:r>
              <a:rPr lang="en-US" dirty="0" smtClean="0">
                <a:latin typeface="+mn-lt"/>
              </a:rPr>
              <a:t> is the leading partner in it is connected with environment protection and the use of RES: </a:t>
            </a:r>
          </a:p>
          <a:p>
            <a:r>
              <a:rPr lang="en-US" b="1" i="1" u="sng" dirty="0" smtClean="0"/>
              <a:t>Modernizing of 5 ECO-carwashes in </a:t>
            </a:r>
            <a:r>
              <a:rPr lang="en-US" b="1" i="1" u="sng" dirty="0" err="1" smtClean="0"/>
              <a:t>Gabrovo</a:t>
            </a:r>
            <a:r>
              <a:rPr lang="en-US" b="1" i="1" u="sng" dirty="0" smtClean="0"/>
              <a:t> with solar supply of the electrical system and heating of the water </a:t>
            </a:r>
          </a:p>
          <a:p>
            <a:endParaRPr lang="en-US" b="1" i="1" u="sng" dirty="0" smtClean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4414" y="3786190"/>
            <a:ext cx="392909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1800" dirty="0" smtClean="0">
                <a:latin typeface="+mn-lt"/>
              </a:rPr>
              <a:t>Financed by the Global Ecological Fund</a:t>
            </a:r>
          </a:p>
          <a:p>
            <a:pPr>
              <a:buFontTx/>
              <a:buChar char="-"/>
            </a:pPr>
            <a:r>
              <a:rPr lang="en-US" sz="1800" dirty="0" smtClean="0">
                <a:latin typeface="+mn-lt"/>
              </a:rPr>
              <a:t>Aims to popularize the use of solar potential as ecological energy source</a:t>
            </a:r>
          </a:p>
          <a:p>
            <a:pPr>
              <a:buFontTx/>
              <a:buChar char="-"/>
            </a:pPr>
            <a:r>
              <a:rPr lang="en-US" sz="1800" dirty="0" smtClean="0">
                <a:latin typeface="+mn-lt"/>
              </a:rPr>
              <a:t>One of the carwashes belongs to “</a:t>
            </a:r>
            <a:r>
              <a:rPr lang="en-US" sz="1800" dirty="0" err="1" smtClean="0">
                <a:latin typeface="+mn-lt"/>
              </a:rPr>
              <a:t>Dessita</a:t>
            </a:r>
            <a:r>
              <a:rPr lang="en-US" sz="1800" dirty="0" smtClean="0">
                <a:latin typeface="+mn-lt"/>
              </a:rPr>
              <a:t>”</a:t>
            </a:r>
          </a:p>
          <a:p>
            <a:pPr>
              <a:buFontTx/>
              <a:buChar char="-"/>
            </a:pPr>
            <a:r>
              <a:rPr lang="en-US" sz="1800" dirty="0" smtClean="0">
                <a:latin typeface="+mn-lt"/>
              </a:rPr>
              <a:t>A Handbook with rules for ecological driving shall be published</a:t>
            </a:r>
            <a:endParaRPr lang="en-US" sz="1800" dirty="0">
              <a:latin typeface="+mn-lt"/>
            </a:endParaRP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4643446"/>
            <a:ext cx="2214578" cy="1067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00" y="214290"/>
            <a:ext cx="3857652" cy="1143000"/>
          </a:xfrm>
        </p:spPr>
        <p:txBody>
          <a:bodyPr/>
          <a:lstStyle/>
          <a:p>
            <a:r>
              <a:rPr lang="en-US" sz="3300" dirty="0" smtClean="0"/>
              <a:t>OUR EXPECTATIONS</a:t>
            </a:r>
            <a:endParaRPr lang="bg-BG" sz="3300" dirty="0"/>
          </a:p>
        </p:txBody>
      </p:sp>
      <p:pic>
        <p:nvPicPr>
          <p:cNvPr id="7" name="Picture 4" descr="D:\projects\LLL\logo_EN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525" y="0"/>
            <a:ext cx="3419475" cy="13843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142976" y="1857364"/>
            <a:ext cx="764386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dirty="0" smtClean="0"/>
              <a:t>TO TRAIN 10 PEOPLE AGED 45-60 IN BASIC ENGLISH AND COMPUTERS (TO USE SKYPE, INTERNET, SEARCH ENGINES, MAILS, TO MAKE WORD DOCUMENTS WITH MEMORIES, TO DOWNLOAD AND EXCHANGE PICTURES)</a:t>
            </a:r>
          </a:p>
          <a:p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 TO MEET THEM WITH THEIR EU PEERS IN ORDER TO EXCHANGE IDEAS, MEMORIES AND EXPERIENCE</a:t>
            </a:r>
          </a:p>
          <a:p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 TO SOCIALIZE THEM</a:t>
            </a:r>
            <a:endParaRPr lang="en-US" dirty="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1989138"/>
            <a:ext cx="8172450" cy="3311525"/>
          </a:xfrm>
        </p:spPr>
        <p:txBody>
          <a:bodyPr/>
          <a:lstStyle/>
          <a:p>
            <a:r>
              <a:rPr lang="en-US" dirty="0" smtClean="0"/>
              <a:t>Thank you for the attention!</a:t>
            </a:r>
            <a:br>
              <a:rPr lang="en-US" dirty="0" smtClean="0"/>
            </a:br>
            <a:r>
              <a:rPr lang="pt-BR" sz="2800" dirty="0" smtClean="0"/>
              <a:t>www.desita-ivandjenev.hit.bg</a:t>
            </a:r>
            <a:r>
              <a:rPr lang="bg-BG" dirty="0"/>
              <a:t/>
            </a:r>
            <a:br>
              <a:rPr lang="bg-BG" dirty="0"/>
            </a:br>
            <a:r>
              <a:rPr lang="bg-BG" sz="2800" dirty="0"/>
              <a:t>desita_ivandjenev@abv.bg </a:t>
            </a:r>
            <a:br>
              <a:rPr lang="bg-BG" sz="2800" dirty="0"/>
            </a:br>
            <a:r>
              <a:rPr lang="en-US" sz="2800" dirty="0" smtClean="0"/>
              <a:t>Bulgaria, 5300 </a:t>
            </a:r>
            <a:r>
              <a:rPr lang="en-US" sz="2800" dirty="0" err="1" smtClean="0"/>
              <a:t>Gabrovo</a:t>
            </a:r>
            <a:r>
              <a:rPr lang="en-US" sz="2800" dirty="0" smtClean="0"/>
              <a:t>, </a:t>
            </a:r>
            <a:br>
              <a:rPr lang="en-US" sz="2800" dirty="0" smtClean="0"/>
            </a:br>
            <a:r>
              <a:rPr lang="en-US" sz="2800" dirty="0" smtClean="0"/>
              <a:t>105 Stefan </a:t>
            </a:r>
            <a:r>
              <a:rPr lang="en-US" sz="2800" dirty="0" err="1" smtClean="0"/>
              <a:t>Karadzha</a:t>
            </a:r>
            <a:r>
              <a:rPr lang="en-US" sz="2800" dirty="0" smtClean="0"/>
              <a:t> str. </a:t>
            </a:r>
            <a:r>
              <a:rPr lang="bg-BG" sz="2800" dirty="0"/>
              <a:t/>
            </a:r>
            <a:br>
              <a:rPr lang="bg-BG" sz="2800" dirty="0"/>
            </a:br>
            <a:r>
              <a:rPr lang="en-US" sz="2800" b="1" dirty="0" smtClean="0"/>
              <a:t>phone</a:t>
            </a:r>
            <a:r>
              <a:rPr lang="bg-BG" sz="2800" b="1" dirty="0" smtClean="0"/>
              <a:t>: </a:t>
            </a:r>
            <a:r>
              <a:rPr lang="en-US" sz="2800" b="1" dirty="0" smtClean="0"/>
              <a:t>+359 </a:t>
            </a:r>
            <a:r>
              <a:rPr lang="bg-BG" sz="2800" dirty="0" smtClean="0"/>
              <a:t>66 </a:t>
            </a:r>
            <a:r>
              <a:rPr lang="bg-BG" sz="2800" dirty="0"/>
              <a:t>806073</a:t>
            </a:r>
            <a:br>
              <a:rPr lang="bg-BG" sz="2800" dirty="0"/>
            </a:br>
            <a:endParaRPr lang="bg-BG" sz="2800" dirty="0"/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466725" y="0"/>
            <a:ext cx="4748217" cy="132343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bg-BG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/>
            </a:r>
            <a:br>
              <a:rPr kumimoji="0" lang="bg-BG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</a:br>
            <a:endParaRPr kumimoji="0" lang="bg-BG" sz="40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pic>
        <p:nvPicPr>
          <p:cNvPr id="8" name="Picture 4" descr="D:\projects\LLL\logo_EN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525" y="0"/>
            <a:ext cx="3419475" cy="1384300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5286388"/>
            <a:ext cx="3960812" cy="109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4500570" cy="1143000"/>
          </a:xfrm>
        </p:spPr>
        <p:txBody>
          <a:bodyPr/>
          <a:lstStyle/>
          <a:p>
            <a:r>
              <a:rPr lang="en-US" dirty="0" smtClean="0"/>
              <a:t>Where are we from?</a:t>
            </a:r>
            <a:endParaRPr lang="bg-BG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0100" y="4857760"/>
            <a:ext cx="7921625" cy="1738304"/>
          </a:xfrm>
        </p:spPr>
        <p:txBody>
          <a:bodyPr/>
          <a:lstStyle/>
          <a:p>
            <a:pPr algn="ctr">
              <a:lnSpc>
                <a:spcPct val="90000"/>
              </a:lnSpc>
              <a:buClr>
                <a:srgbClr val="FFFFFF"/>
              </a:buClr>
              <a:buFont typeface="Wingdings" pitchFamily="2" charset="2"/>
              <a:buNone/>
            </a:pPr>
            <a:r>
              <a:rPr lang="en-US" sz="2800" b="1" dirty="0" smtClean="0"/>
              <a:t>The Bulgarian partner </a:t>
            </a:r>
            <a:r>
              <a:rPr lang="en-US" sz="2800" b="1" dirty="0" err="1" smtClean="0"/>
              <a:t>Dessita</a:t>
            </a:r>
            <a:r>
              <a:rPr lang="en-US" sz="2800" b="1" dirty="0" smtClean="0"/>
              <a:t> comes from </a:t>
            </a:r>
            <a:r>
              <a:rPr lang="en-US" sz="2800" b="1" dirty="0" err="1" smtClean="0"/>
              <a:t>Gabrovo</a:t>
            </a:r>
            <a:r>
              <a:rPr lang="en-US" sz="2800" b="1" dirty="0" smtClean="0"/>
              <a:t> city, which is situated in the centre of Bulgaria, at the Northern foothills of </a:t>
            </a:r>
            <a:r>
              <a:rPr lang="en-US" sz="2800" b="1" dirty="0" err="1" smtClean="0"/>
              <a:t>Stara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planina</a:t>
            </a:r>
            <a:r>
              <a:rPr lang="en-US" sz="2800" b="1" dirty="0" smtClean="0"/>
              <a:t> mountain</a:t>
            </a:r>
            <a:endParaRPr lang="bg-BG" sz="2800" b="1" dirty="0"/>
          </a:p>
        </p:txBody>
      </p:sp>
      <p:pic>
        <p:nvPicPr>
          <p:cNvPr id="6" name="Picture 4" descr="D:\projects\LLL\logo_EN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525" y="0"/>
            <a:ext cx="3419475" cy="1384300"/>
          </a:xfrm>
          <a:prstGeom prst="rect">
            <a:avLst/>
          </a:prstGeom>
          <a:noFill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1571612"/>
            <a:ext cx="5408060" cy="3286148"/>
          </a:xfrm>
          <a:prstGeom prst="rect">
            <a:avLst/>
          </a:prstGeom>
          <a:noFill/>
          <a:ln w="12700" cap="sq" cmpd="sng">
            <a:noFill/>
            <a:prstDash val="solid"/>
            <a:miter lim="800000"/>
            <a:headEnd type="none" w="sm" len="sm"/>
            <a:tailEnd type="none" w="sm" len="sm"/>
          </a:ln>
          <a:effectLst/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4572008" cy="1143000"/>
          </a:xfrm>
        </p:spPr>
        <p:txBody>
          <a:bodyPr/>
          <a:lstStyle/>
          <a:p>
            <a:r>
              <a:rPr lang="en-US" sz="3800" dirty="0" smtClean="0"/>
              <a:t>What is </a:t>
            </a:r>
            <a:r>
              <a:rPr lang="en-US" sz="3800" dirty="0" err="1" smtClean="0"/>
              <a:t>Gabrovo</a:t>
            </a:r>
            <a:r>
              <a:rPr lang="en-US" sz="3800" dirty="0" smtClean="0"/>
              <a:t> famous for?</a:t>
            </a:r>
            <a:endParaRPr lang="bg-BG" sz="3800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86182" y="1571612"/>
            <a:ext cx="4670430" cy="1928826"/>
          </a:xfrm>
        </p:spPr>
        <p:txBody>
          <a:bodyPr/>
          <a:lstStyle/>
          <a:p>
            <a:pPr algn="just">
              <a:buFontTx/>
              <a:buNone/>
            </a:pPr>
            <a:r>
              <a:rPr lang="en-GB" sz="2000" dirty="0" smtClean="0"/>
              <a:t>    The Ethnographic museum </a:t>
            </a:r>
            <a:r>
              <a:rPr lang="en-GB" sz="2000" dirty="0" err="1" smtClean="0"/>
              <a:t>Etar</a:t>
            </a:r>
            <a:r>
              <a:rPr lang="en-GB" sz="2000" dirty="0" smtClean="0"/>
              <a:t> is the first open air museum in Bulgaria, which show</a:t>
            </a:r>
            <a:r>
              <a:rPr lang="en-US" sz="2000" dirty="0" smtClean="0"/>
              <a:t>s</a:t>
            </a:r>
            <a:r>
              <a:rPr lang="en-GB" sz="2000" dirty="0" smtClean="0"/>
              <a:t> the architecture, the life style and the economic past of </a:t>
            </a:r>
            <a:r>
              <a:rPr lang="en-GB" sz="2000" dirty="0" err="1" smtClean="0"/>
              <a:t>Gabrovo</a:t>
            </a:r>
            <a:r>
              <a:rPr lang="en-GB" sz="2000" dirty="0" smtClean="0"/>
              <a:t> region during the Revival period</a:t>
            </a:r>
            <a:r>
              <a:rPr lang="en-US" sz="2000" dirty="0" smtClean="0"/>
              <a:t>.</a:t>
            </a:r>
            <a:r>
              <a:rPr lang="bg-BG" sz="2000" dirty="0" smtClean="0"/>
              <a:t> </a:t>
            </a:r>
            <a:endParaRPr lang="bg-BG" sz="2000" dirty="0"/>
          </a:p>
        </p:txBody>
      </p:sp>
      <p:pic>
        <p:nvPicPr>
          <p:cNvPr id="7" name="Picture 4" descr="D:\projects\LLL\logo_EN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525" y="0"/>
            <a:ext cx="3419475" cy="13843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071538" y="3929066"/>
            <a:ext cx="37862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+mn-lt"/>
              </a:rPr>
              <a:t>Gabrovo</a:t>
            </a:r>
            <a:r>
              <a:rPr lang="en-US" sz="2000" dirty="0">
                <a:latin typeface="+mn-lt"/>
              </a:rPr>
              <a:t> is the Bulgarian capital of </a:t>
            </a:r>
            <a:r>
              <a:rPr lang="en-US" sz="2000" dirty="0" err="1">
                <a:latin typeface="+mn-lt"/>
              </a:rPr>
              <a:t>humour</a:t>
            </a:r>
            <a:r>
              <a:rPr lang="en-US" sz="2000" dirty="0">
                <a:latin typeface="+mn-lt"/>
              </a:rPr>
              <a:t> and satire and is famous for its jolly people and the Carnival in May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470" y="1628750"/>
            <a:ext cx="3041653" cy="1944463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90" y="3597456"/>
            <a:ext cx="3571961" cy="2438199"/>
          </a:xfrm>
          <a:prstGeom prst="rect">
            <a:avLst/>
          </a:prstGeom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71" name="Picture 15" descr="gimnaziq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87900" y="3600450"/>
            <a:ext cx="4176713" cy="3106738"/>
          </a:xfrm>
          <a:noFill/>
          <a:ln/>
        </p:spPr>
      </p:pic>
      <p:sp>
        <p:nvSpPr>
          <p:cNvPr id="19458" name="AutoShape 2"/>
          <p:cNvSpPr>
            <a:spLocks noGrp="1" noChangeArrowheads="1"/>
          </p:cNvSpPr>
          <p:nvPr>
            <p:ph type="title"/>
          </p:nvPr>
        </p:nvSpPr>
        <p:spPr>
          <a:xfrm>
            <a:off x="1071538" y="285728"/>
            <a:ext cx="5178425" cy="1143000"/>
          </a:xfrm>
        </p:spPr>
        <p:txBody>
          <a:bodyPr/>
          <a:lstStyle/>
          <a:p>
            <a:r>
              <a:rPr lang="en-US" sz="3800" dirty="0" smtClean="0"/>
              <a:t>What is </a:t>
            </a:r>
            <a:r>
              <a:rPr lang="en-US" sz="3800" dirty="0" err="1" smtClean="0"/>
              <a:t>Gabrovo</a:t>
            </a:r>
            <a:r>
              <a:rPr lang="en-US" sz="3800" dirty="0" smtClean="0"/>
              <a:t> famous for?</a:t>
            </a:r>
            <a:endParaRPr lang="bg-BG" sz="3800" dirty="0"/>
          </a:p>
        </p:txBody>
      </p:sp>
      <p:pic>
        <p:nvPicPr>
          <p:cNvPr id="19467" name="Picture 11" descr="ScanImage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088" y="2492375"/>
            <a:ext cx="4321175" cy="3016250"/>
          </a:xfrm>
          <a:prstGeom prst="rect">
            <a:avLst/>
          </a:prstGeom>
          <a:noFill/>
        </p:spPr>
      </p:pic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1187450" y="5734050"/>
            <a:ext cx="3692525" cy="8255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 b="1" i="1" dirty="0">
                <a:latin typeface="+mn-lt"/>
              </a:rPr>
              <a:t>The first Bulgarian secular school</a:t>
            </a:r>
            <a:r>
              <a:rPr lang="bg-BG" sz="1600" b="1" i="1" dirty="0">
                <a:latin typeface="+mn-lt"/>
              </a:rPr>
              <a:t> – </a:t>
            </a:r>
            <a:r>
              <a:rPr lang="en-US" sz="1600" b="1" i="1" dirty="0">
                <a:latin typeface="+mn-lt"/>
              </a:rPr>
              <a:t>established in </a:t>
            </a:r>
            <a:r>
              <a:rPr lang="bg-BG" sz="1600" b="1" i="1" dirty="0">
                <a:latin typeface="+mn-lt"/>
              </a:rPr>
              <a:t>1835</a:t>
            </a:r>
            <a:r>
              <a:rPr lang="en-US" sz="1600" b="1" i="1" dirty="0">
                <a:latin typeface="+mn-lt"/>
              </a:rPr>
              <a:t> by </a:t>
            </a:r>
            <a:r>
              <a:rPr lang="en-US" sz="1600" b="1" i="1" dirty="0" err="1">
                <a:latin typeface="+mn-lt"/>
              </a:rPr>
              <a:t>Vassil</a:t>
            </a:r>
            <a:r>
              <a:rPr lang="en-US" sz="1600" b="1" i="1" dirty="0">
                <a:latin typeface="+mn-lt"/>
              </a:rPr>
              <a:t> </a:t>
            </a:r>
            <a:r>
              <a:rPr lang="en-US" sz="1600" b="1" i="1" dirty="0" err="1">
                <a:latin typeface="+mn-lt"/>
              </a:rPr>
              <a:t>Aprilov</a:t>
            </a:r>
            <a:endParaRPr lang="bg-BG" sz="1600" b="1" i="1" dirty="0">
              <a:latin typeface="+mn-lt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76600" y="2349500"/>
            <a:ext cx="4867300" cy="1508128"/>
          </a:xfrm>
          <a:solidFill>
            <a:schemeClr val="accent2"/>
          </a:solidFill>
          <a:ln/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n-US" sz="1600" b="1" dirty="0"/>
              <a:t> The town of </a:t>
            </a:r>
            <a:r>
              <a:rPr lang="en-US" sz="1600" b="1" dirty="0" err="1"/>
              <a:t>Racho</a:t>
            </a:r>
            <a:r>
              <a:rPr lang="en-US" sz="1600" b="1" dirty="0"/>
              <a:t> the Blacksmith</a:t>
            </a:r>
            <a:endParaRPr lang="bg-BG" sz="1800" b="1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AU" sz="1600" i="1" dirty="0"/>
              <a:t>A legend says that a blacksmith called </a:t>
            </a:r>
            <a:r>
              <a:rPr lang="en-AU" sz="1600" i="1" dirty="0" err="1"/>
              <a:t>Ratcho</a:t>
            </a:r>
            <a:endParaRPr lang="en-AU" sz="1600" i="1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AU" sz="1600" i="1" dirty="0"/>
              <a:t>settled by the </a:t>
            </a:r>
            <a:r>
              <a:rPr lang="en-AU" sz="1600" i="1" dirty="0" err="1"/>
              <a:t>Yantra</a:t>
            </a:r>
            <a:r>
              <a:rPr lang="en-AU" sz="1600" i="1" dirty="0"/>
              <a:t> river. </a:t>
            </a:r>
            <a:r>
              <a:rPr lang="en-US" sz="1600" i="1" dirty="0">
                <a:cs typeface="Times New Roman" pitchFamily="18" charset="0"/>
              </a:rPr>
              <a:t>Since a great yoke-elm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1600" i="1" dirty="0">
                <a:cs typeface="Times New Roman" pitchFamily="18" charset="0"/>
              </a:rPr>
              <a:t> (in Bulgarian </a:t>
            </a:r>
            <a:r>
              <a:rPr lang="en-US" sz="1600" i="1" dirty="0" err="1">
                <a:cs typeface="Times New Roman" pitchFamily="18" charset="0"/>
              </a:rPr>
              <a:t>gabar</a:t>
            </a:r>
            <a:r>
              <a:rPr lang="en-US" sz="1600" i="1" dirty="0">
                <a:cs typeface="Times New Roman" pitchFamily="18" charset="0"/>
              </a:rPr>
              <a:t>) soared up by the fireplace of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1600" i="1" dirty="0" err="1">
                <a:cs typeface="Times New Roman" pitchFamily="18" charset="0"/>
              </a:rPr>
              <a:t>Racho</a:t>
            </a:r>
            <a:r>
              <a:rPr lang="en-US" sz="1600" i="1" dirty="0">
                <a:cs typeface="Times New Roman" pitchFamily="18" charset="0"/>
              </a:rPr>
              <a:t> the Blacksmith, they called the new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1600" i="1" dirty="0">
                <a:cs typeface="Times New Roman" pitchFamily="18" charset="0"/>
              </a:rPr>
              <a:t>settlement </a:t>
            </a:r>
            <a:r>
              <a:rPr lang="en-US" sz="1600" i="1" dirty="0" err="1">
                <a:cs typeface="Times New Roman" pitchFamily="18" charset="0"/>
              </a:rPr>
              <a:t>Gabrovo</a:t>
            </a:r>
            <a:r>
              <a:rPr lang="en-GB" sz="1600" i="1" dirty="0"/>
              <a:t> </a:t>
            </a:r>
            <a:r>
              <a:rPr lang="bg-BG" sz="800" dirty="0"/>
              <a:t> </a:t>
            </a:r>
          </a:p>
        </p:txBody>
      </p:sp>
      <p:pic>
        <p:nvPicPr>
          <p:cNvPr id="19469" name="Picture 13" descr="ob6tina_Gabrovo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25" y="188913"/>
            <a:ext cx="2771775" cy="20780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4572008" cy="1143000"/>
          </a:xfrm>
        </p:spPr>
        <p:txBody>
          <a:bodyPr/>
          <a:lstStyle/>
          <a:p>
            <a:r>
              <a:rPr lang="en-US" sz="4000" dirty="0" smtClean="0"/>
              <a:t>About </a:t>
            </a:r>
            <a:r>
              <a:rPr lang="en-US" sz="4000" dirty="0" err="1" smtClean="0"/>
              <a:t>Dessita</a:t>
            </a:r>
            <a:r>
              <a:rPr lang="en-US" sz="4000" dirty="0" smtClean="0"/>
              <a:t> in brief</a:t>
            </a:r>
            <a:endParaRPr lang="bg-BG" sz="4000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700213"/>
            <a:ext cx="7772400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 smtClean="0"/>
              <a:t>Centre for professional training “</a:t>
            </a:r>
            <a:r>
              <a:rPr lang="en-US" sz="2400" dirty="0" err="1" smtClean="0"/>
              <a:t>Dessita</a:t>
            </a:r>
            <a:r>
              <a:rPr lang="en-US" sz="2400" dirty="0" smtClean="0"/>
              <a:t>” was established in 1991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It is a private company which offers vocational training to adults for 20 different professions</a:t>
            </a:r>
          </a:p>
          <a:p>
            <a:pPr>
              <a:lnSpc>
                <a:spcPct val="80000"/>
              </a:lnSpc>
            </a:pPr>
            <a:r>
              <a:rPr lang="en-US" sz="2400" dirty="0" smtClean="0"/>
              <a:t>It specializes in providing lessons for getting a driving license – up to now about 10 000 drivers got qualified in our Center</a:t>
            </a:r>
          </a:p>
          <a:p>
            <a:pPr>
              <a:lnSpc>
                <a:spcPct val="80000"/>
              </a:lnSpc>
            </a:pPr>
            <a:endParaRPr lang="bg-BG" sz="2400" dirty="0"/>
          </a:p>
        </p:txBody>
      </p:sp>
      <p:pic>
        <p:nvPicPr>
          <p:cNvPr id="6" name="Picture 4" descr="D:\projects\LLL\logo_EN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525" y="0"/>
            <a:ext cx="3419475" cy="1384300"/>
          </a:xfrm>
          <a:prstGeom prst="rect">
            <a:avLst/>
          </a:prstGeom>
          <a:noFill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4214818"/>
            <a:ext cx="5715000" cy="1905000"/>
          </a:xfrm>
          <a:prstGeom prst="rect">
            <a:avLst/>
          </a:prstGeom>
          <a:noFill/>
          <a:ln w="12700" cap="sq" cmpd="sng">
            <a:noFill/>
            <a:prstDash val="solid"/>
            <a:miter lim="800000"/>
            <a:headEnd type="none" w="sm" len="sm"/>
            <a:tailEnd type="none" w="sm" len="sm"/>
          </a:ln>
          <a:effectLst/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228600"/>
            <a:ext cx="4714908" cy="1143000"/>
          </a:xfrm>
        </p:spPr>
        <p:txBody>
          <a:bodyPr/>
          <a:lstStyle/>
          <a:p>
            <a:r>
              <a:rPr lang="en-US" sz="3600" dirty="0" smtClean="0"/>
              <a:t>Types of courses we offer</a:t>
            </a:r>
            <a:endParaRPr lang="bg-BG" sz="3600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48" y="1905000"/>
            <a:ext cx="8353452" cy="41148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400" dirty="0" smtClean="0"/>
              <a:t>The Centre for professional training “</a:t>
            </a:r>
            <a:r>
              <a:rPr lang="en-US" sz="2400" dirty="0" err="1" smtClean="0"/>
              <a:t>Dessita</a:t>
            </a:r>
            <a:r>
              <a:rPr lang="en-US" sz="2400" dirty="0" smtClean="0"/>
              <a:t>” is licensed by the National Agency for Vocational Education and Training. We offer  more than 20 training courses for acquiring a profession or additional qualification: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en-US" sz="2400" dirty="0" smtClean="0"/>
              <a:t>business administration,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en-US" sz="2400" dirty="0" smtClean="0"/>
              <a:t>computers,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en-US" sz="2400" dirty="0" smtClean="0"/>
              <a:t>building and fitting,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en-US" sz="2400" dirty="0" smtClean="0"/>
              <a:t>accountancy,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en-US" sz="2400" dirty="0" smtClean="0"/>
              <a:t>hotel management,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en-US" sz="2400" dirty="0" smtClean="0"/>
              <a:t>cosmetics, hair-dos,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en-US" sz="2400" dirty="0" smtClean="0"/>
              <a:t>office assistant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en-US" sz="2400" dirty="0" smtClean="0"/>
              <a:t>salesman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en-US" sz="2400" dirty="0" smtClean="0"/>
              <a:t>barman and </a:t>
            </a:r>
            <a:r>
              <a:rPr lang="en-US" sz="2400" dirty="0" err="1" smtClean="0"/>
              <a:t>waitor</a:t>
            </a:r>
            <a:r>
              <a:rPr lang="en-US" sz="2400" dirty="0" smtClean="0"/>
              <a:t>, etc</a:t>
            </a:r>
            <a:endParaRPr lang="bg-BG" sz="2400" dirty="0"/>
          </a:p>
        </p:txBody>
      </p:sp>
      <p:pic>
        <p:nvPicPr>
          <p:cNvPr id="6" name="Picture 4" descr="D:\projects\LLL\logo_EN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525" y="0"/>
            <a:ext cx="3419475" cy="1384300"/>
          </a:xfrm>
          <a:prstGeom prst="rect">
            <a:avLst/>
          </a:prstGeom>
          <a:noFill/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86380" y="3571876"/>
            <a:ext cx="3214686" cy="241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4572008" cy="1143000"/>
          </a:xfrm>
        </p:spPr>
        <p:txBody>
          <a:bodyPr/>
          <a:lstStyle/>
          <a:p>
            <a:r>
              <a:rPr lang="en-US" dirty="0" smtClean="0"/>
              <a:t>Material basis</a:t>
            </a:r>
            <a:endParaRPr lang="bg-BG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611188" y="1905000"/>
            <a:ext cx="8456612" cy="2095504"/>
          </a:xfrm>
        </p:spPr>
        <p:txBody>
          <a:bodyPr/>
          <a:lstStyle/>
          <a:p>
            <a:r>
              <a:rPr lang="en-US" sz="2400" dirty="0" smtClean="0"/>
              <a:t>- two administrative offices – one of which in the city centre</a:t>
            </a:r>
          </a:p>
          <a:p>
            <a:r>
              <a:rPr lang="en-US" sz="2400" dirty="0" smtClean="0"/>
              <a:t>- 4 classrooms equipped with multimedia and laptop for the teacher. Their capacity is for 14, 20, 20 and 38 people</a:t>
            </a:r>
          </a:p>
          <a:p>
            <a:r>
              <a:rPr lang="en-US" sz="2400" dirty="0" smtClean="0"/>
              <a:t>- 7 training automobiles, 2 motorbikes, 1 bus and 1 truck</a:t>
            </a:r>
          </a:p>
          <a:p>
            <a:endParaRPr lang="bg-BG" sz="2400" dirty="0"/>
          </a:p>
        </p:txBody>
      </p:sp>
      <p:pic>
        <p:nvPicPr>
          <p:cNvPr id="6" name="Picture 4" descr="D:\projects\LLL\logo_EN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525" y="0"/>
            <a:ext cx="3419475" cy="1384300"/>
          </a:xfrm>
          <a:prstGeom prst="rect">
            <a:avLst/>
          </a:prstGeom>
          <a:noFill/>
        </p:spPr>
      </p:pic>
      <p:pic>
        <p:nvPicPr>
          <p:cNvPr id="11281" name="Picture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4000500"/>
            <a:ext cx="3810000" cy="2857500"/>
          </a:xfrm>
          <a:prstGeom prst="rect">
            <a:avLst/>
          </a:prstGeom>
          <a:noFill/>
          <a:ln w="12700" cap="sq" cmpd="sng">
            <a:noFill/>
            <a:prstDash val="solid"/>
            <a:miter lim="800000"/>
            <a:headEnd type="none" w="sm" len="sm"/>
            <a:tailEnd type="none" w="sm" len="sm"/>
          </a:ln>
          <a:effectLst/>
        </p:spPr>
      </p:pic>
      <p:pic>
        <p:nvPicPr>
          <p:cNvPr id="11282" name="Picture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4000500"/>
            <a:ext cx="3810000" cy="2857500"/>
          </a:xfrm>
          <a:prstGeom prst="rect">
            <a:avLst/>
          </a:prstGeom>
          <a:noFill/>
          <a:ln w="12700" cap="sq" cmpd="sng">
            <a:noFill/>
            <a:prstDash val="solid"/>
            <a:miter lim="800000"/>
            <a:headEnd type="none" w="sm" len="sm"/>
            <a:tailEnd type="none" w="sm" len="sm"/>
          </a:ln>
          <a:effectLst/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3929066" cy="1143000"/>
          </a:xfrm>
        </p:spPr>
        <p:txBody>
          <a:bodyPr/>
          <a:lstStyle/>
          <a:p>
            <a:r>
              <a:rPr lang="en-US" sz="4000" dirty="0" smtClean="0"/>
              <a:t>Membership</a:t>
            </a:r>
            <a:endParaRPr lang="bg-BG" sz="4000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0">
              <a:buNone/>
            </a:pPr>
            <a:r>
              <a:rPr lang="en-US" b="1" u="sng" dirty="0" err="1" smtClean="0"/>
              <a:t>Dessita</a:t>
            </a:r>
            <a:r>
              <a:rPr lang="en-US" b="1" u="sng" dirty="0" smtClean="0"/>
              <a:t> is a member of:</a:t>
            </a:r>
          </a:p>
          <a:p>
            <a:pPr lvl="0"/>
            <a:r>
              <a:rPr lang="en-US" dirty="0" smtClean="0"/>
              <a:t>The Association for Vocational Training and Qualification</a:t>
            </a:r>
          </a:p>
          <a:p>
            <a:pPr lvl="0"/>
            <a:r>
              <a:rPr lang="en-US" dirty="0" smtClean="0"/>
              <a:t>The Bulgarian Association of Motoring Training </a:t>
            </a:r>
            <a:r>
              <a:rPr lang="en-US" dirty="0" err="1" smtClean="0"/>
              <a:t>Centres</a:t>
            </a:r>
            <a:endParaRPr lang="en-US" dirty="0" smtClean="0"/>
          </a:p>
          <a:p>
            <a:pPr lvl="0"/>
            <a:r>
              <a:rPr lang="en-US" dirty="0" smtClean="0"/>
              <a:t>The Association of motorists’ qualification in Bulgaria</a:t>
            </a:r>
            <a:endParaRPr lang="en-US" dirty="0"/>
          </a:p>
          <a:p>
            <a:pPr>
              <a:buFontTx/>
              <a:buNone/>
            </a:pPr>
            <a:endParaRPr lang="bg-BG" dirty="0"/>
          </a:p>
        </p:txBody>
      </p:sp>
      <p:pic>
        <p:nvPicPr>
          <p:cNvPr id="6" name="Picture 4" descr="D:\projects\LLL\logo_EN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525" y="0"/>
            <a:ext cx="3419475" cy="138430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4500570" cy="1143000"/>
          </a:xfrm>
        </p:spPr>
        <p:txBody>
          <a:bodyPr/>
          <a:lstStyle/>
          <a:p>
            <a:r>
              <a:rPr lang="en-US" sz="4000" dirty="0" smtClean="0"/>
              <a:t>Projects</a:t>
            </a:r>
            <a:endParaRPr lang="bg-BG" sz="40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773238"/>
            <a:ext cx="7772400" cy="4114800"/>
          </a:xfrm>
        </p:spPr>
        <p:txBody>
          <a:bodyPr/>
          <a:lstStyle/>
          <a:p>
            <a:pPr algn="just">
              <a:buFontTx/>
              <a:buNone/>
            </a:pPr>
            <a:endParaRPr lang="bg-BG" dirty="0"/>
          </a:p>
          <a:p>
            <a:pPr algn="just">
              <a:buFontTx/>
              <a:buNone/>
            </a:pPr>
            <a:endParaRPr lang="bg-BG" dirty="0"/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1331913" y="1700213"/>
            <a:ext cx="7272337" cy="378565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514350" indent="-514350">
              <a:spcBef>
                <a:spcPct val="50000"/>
              </a:spcBef>
              <a:buAutoNum type="arabicPeriod"/>
            </a:pPr>
            <a:r>
              <a:rPr lang="en-US" dirty="0" smtClean="0">
                <a:latin typeface="Arial" charset="0"/>
              </a:rPr>
              <a:t>Close cooperation with the </a:t>
            </a:r>
            <a:r>
              <a:rPr lang="en-US" dirty="0" err="1" smtClean="0">
                <a:latin typeface="Arial" charset="0"/>
              </a:rPr>
              <a:t>Labour</a:t>
            </a:r>
            <a:r>
              <a:rPr lang="en-US" dirty="0" smtClean="0">
                <a:latin typeface="Arial" charset="0"/>
              </a:rPr>
              <a:t> Office under the Programs for Temporary Employment and Improvement of Unemployed people’s qualifications </a:t>
            </a:r>
          </a:p>
          <a:p>
            <a:pPr marL="514350" indent="-514350">
              <a:spcBef>
                <a:spcPct val="50000"/>
              </a:spcBef>
              <a:buFont typeface="Arial" pitchFamily="34" charset="0"/>
              <a:buChar char="•"/>
            </a:pPr>
            <a:r>
              <a:rPr lang="en-US" dirty="0" smtClean="0">
                <a:latin typeface="Arial" charset="0"/>
              </a:rPr>
              <a:t>48 people trained for the professions of shop-assistant and automobile </a:t>
            </a:r>
            <a:r>
              <a:rPr lang="en-US" dirty="0" err="1" smtClean="0">
                <a:latin typeface="Arial" charset="0"/>
              </a:rPr>
              <a:t>technics</a:t>
            </a:r>
            <a:r>
              <a:rPr lang="en-US" dirty="0" smtClean="0">
                <a:latin typeface="Arial" charset="0"/>
              </a:rPr>
              <a:t> only in the last year and about 200 in the last 5 years</a:t>
            </a:r>
          </a:p>
          <a:p>
            <a:pPr marL="514350" indent="-514350">
              <a:spcBef>
                <a:spcPct val="50000"/>
              </a:spcBef>
              <a:buFont typeface="Arial" pitchFamily="34" charset="0"/>
              <a:buChar char="•"/>
            </a:pPr>
            <a:r>
              <a:rPr lang="en-US" dirty="0" smtClean="0">
                <a:latin typeface="Arial" charset="0"/>
              </a:rPr>
              <a:t>Among them people from the risk groups: single mothers, elderly people, disabled people</a:t>
            </a:r>
            <a:endParaRPr lang="bg-BG" dirty="0">
              <a:latin typeface="Arial" charset="0"/>
            </a:endParaRPr>
          </a:p>
        </p:txBody>
      </p:sp>
      <p:pic>
        <p:nvPicPr>
          <p:cNvPr id="7" name="Picture 4" descr="D:\projects\LLL\logo_EN.b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525" y="0"/>
            <a:ext cx="3419475" cy="138430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mpany Handbook">
  <a:themeElements>
    <a:clrScheme name="Company Handbook 1">
      <a:dk1>
        <a:srgbClr val="00354E"/>
      </a:dk1>
      <a:lt1>
        <a:srgbClr val="EAEAEA"/>
      </a:lt1>
      <a:dk2>
        <a:srgbClr val="006699"/>
      </a:dk2>
      <a:lt2>
        <a:srgbClr val="CCECFF"/>
      </a:lt2>
      <a:accent1>
        <a:srgbClr val="006699"/>
      </a:accent1>
      <a:accent2>
        <a:srgbClr val="6699FF"/>
      </a:accent2>
      <a:accent3>
        <a:srgbClr val="AAB8CA"/>
      </a:accent3>
      <a:accent4>
        <a:srgbClr val="C8C8C8"/>
      </a:accent4>
      <a:accent5>
        <a:srgbClr val="AAB8CA"/>
      </a:accent5>
      <a:accent6>
        <a:srgbClr val="5C8AE7"/>
      </a:accent6>
      <a:hlink>
        <a:srgbClr val="CCCCFF"/>
      </a:hlink>
      <a:folHlink>
        <a:srgbClr val="5E6FD4"/>
      </a:folHlink>
    </a:clrScheme>
    <a:fontScheme name="Company Handbook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bg-BG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bg-BG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ompany Handbook 1">
        <a:dk1>
          <a:srgbClr val="00354E"/>
        </a:dk1>
        <a:lt1>
          <a:srgbClr val="EAEAEA"/>
        </a:lt1>
        <a:dk2>
          <a:srgbClr val="006699"/>
        </a:dk2>
        <a:lt2>
          <a:srgbClr val="CCECFF"/>
        </a:lt2>
        <a:accent1>
          <a:srgbClr val="006699"/>
        </a:accent1>
        <a:accent2>
          <a:srgbClr val="6699FF"/>
        </a:accent2>
        <a:accent3>
          <a:srgbClr val="AAB8CA"/>
        </a:accent3>
        <a:accent4>
          <a:srgbClr val="C8C8C8"/>
        </a:accent4>
        <a:accent5>
          <a:srgbClr val="AAB8CA"/>
        </a:accent5>
        <a:accent6>
          <a:srgbClr val="5C8AE7"/>
        </a:accent6>
        <a:hlink>
          <a:srgbClr val="CCCCFF"/>
        </a:hlink>
        <a:folHlink>
          <a:srgbClr val="5E6FD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ny Handbook 2">
        <a:dk1>
          <a:srgbClr val="000080"/>
        </a:dk1>
        <a:lt1>
          <a:srgbClr val="FFFFFF"/>
        </a:lt1>
        <a:dk2>
          <a:srgbClr val="3366CC"/>
        </a:dk2>
        <a:lt2>
          <a:srgbClr val="7A7C93"/>
        </a:lt2>
        <a:accent1>
          <a:srgbClr val="006699"/>
        </a:accent1>
        <a:accent2>
          <a:srgbClr val="6699FF"/>
        </a:accent2>
        <a:accent3>
          <a:srgbClr val="FFFFFF"/>
        </a:accent3>
        <a:accent4>
          <a:srgbClr val="00006C"/>
        </a:accent4>
        <a:accent5>
          <a:srgbClr val="AAB8CA"/>
        </a:accent5>
        <a:accent6>
          <a:srgbClr val="5C8AE7"/>
        </a:accent6>
        <a:hlink>
          <a:srgbClr val="9933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ny Handbook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969696"/>
        </a:accent1>
        <a:accent2>
          <a:srgbClr val="CBCBCB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B8B8B8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ny Handbook 4">
        <a:dk1>
          <a:srgbClr val="660066"/>
        </a:dk1>
        <a:lt1>
          <a:srgbClr val="EAEAEA"/>
        </a:lt1>
        <a:dk2>
          <a:srgbClr val="3366CC"/>
        </a:dk2>
        <a:lt2>
          <a:srgbClr val="7A7C93"/>
        </a:lt2>
        <a:accent1>
          <a:srgbClr val="00CCCC"/>
        </a:accent1>
        <a:accent2>
          <a:srgbClr val="CC66FF"/>
        </a:accent2>
        <a:accent3>
          <a:srgbClr val="F3F3F3"/>
        </a:accent3>
        <a:accent4>
          <a:srgbClr val="560056"/>
        </a:accent4>
        <a:accent5>
          <a:srgbClr val="AAE2E2"/>
        </a:accent5>
        <a:accent6>
          <a:srgbClr val="B95CE7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ny Handbook 5">
        <a:dk1>
          <a:srgbClr val="00354E"/>
        </a:dk1>
        <a:lt1>
          <a:srgbClr val="EAEAEA"/>
        </a:lt1>
        <a:dk2>
          <a:srgbClr val="6D67AA"/>
        </a:dk2>
        <a:lt2>
          <a:srgbClr val="CCCCFF"/>
        </a:lt2>
        <a:accent1>
          <a:srgbClr val="6600CC"/>
        </a:accent1>
        <a:accent2>
          <a:srgbClr val="9999FF"/>
        </a:accent2>
        <a:accent3>
          <a:srgbClr val="BAB8D2"/>
        </a:accent3>
        <a:accent4>
          <a:srgbClr val="C8C8C8"/>
        </a:accent4>
        <a:accent5>
          <a:srgbClr val="B8AAE2"/>
        </a:accent5>
        <a:accent6>
          <a:srgbClr val="8A8AE7"/>
        </a:accent6>
        <a:hlink>
          <a:srgbClr val="CCCCFF"/>
        </a:hlink>
        <a:folHlink>
          <a:srgbClr val="9D70B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ny Handbook 6">
        <a:dk1>
          <a:srgbClr val="003366"/>
        </a:dk1>
        <a:lt1>
          <a:srgbClr val="EAEAEA"/>
        </a:lt1>
        <a:dk2>
          <a:srgbClr val="009999"/>
        </a:dk2>
        <a:lt2>
          <a:srgbClr val="FFFFFF"/>
        </a:lt2>
        <a:accent1>
          <a:srgbClr val="008080"/>
        </a:accent1>
        <a:accent2>
          <a:srgbClr val="00CCCC"/>
        </a:accent2>
        <a:accent3>
          <a:srgbClr val="AACACA"/>
        </a:accent3>
        <a:accent4>
          <a:srgbClr val="C8C8C8"/>
        </a:accent4>
        <a:accent5>
          <a:srgbClr val="AAC0C0"/>
        </a:accent5>
        <a:accent6>
          <a:srgbClr val="00B9B9"/>
        </a:accent6>
        <a:hlink>
          <a:srgbClr val="A7DDE1"/>
        </a:hlink>
        <a:folHlink>
          <a:srgbClr val="FF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Company Handbook</Template>
  <TotalTime>424</TotalTime>
  <Words>641</Words>
  <Application>Microsoft Office PowerPoint</Application>
  <PresentationFormat>Předvádění na obrazovce (4:3)</PresentationFormat>
  <Paragraphs>68</Paragraphs>
  <Slides>14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Company Handbook</vt:lpstr>
      <vt:lpstr>PROJECT MEUMORIES </vt:lpstr>
      <vt:lpstr>Where are we from?</vt:lpstr>
      <vt:lpstr>What is Gabrovo famous for?</vt:lpstr>
      <vt:lpstr>What is Gabrovo famous for?</vt:lpstr>
      <vt:lpstr>About Dessita in brief</vt:lpstr>
      <vt:lpstr>Types of courses we offer</vt:lpstr>
      <vt:lpstr>Material basis</vt:lpstr>
      <vt:lpstr>Membership</vt:lpstr>
      <vt:lpstr>Projects</vt:lpstr>
      <vt:lpstr>Projects</vt:lpstr>
      <vt:lpstr>Projects</vt:lpstr>
      <vt:lpstr>Projects</vt:lpstr>
      <vt:lpstr>OUR EXPECTATIONS</vt:lpstr>
      <vt:lpstr>Thank you for the attention! www.desita-ivandjenev.hit.bg desita_ivandjenev@abv.bg  Bulgaria, 5300 Gabrovo,  105 Stefan Karadzha str.  phone: +359 66 806073 </vt:lpstr>
    </vt:vector>
  </TitlesOfParts>
  <Company>ICentre Gabrovo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Упражнение  PPT</dc:title>
  <dc:creator>Student</dc:creator>
  <cp:lastModifiedBy>Admin</cp:lastModifiedBy>
  <cp:revision>46</cp:revision>
  <dcterms:created xsi:type="dcterms:W3CDTF">2006-05-08T06:47:38Z</dcterms:created>
  <dcterms:modified xsi:type="dcterms:W3CDTF">2011-02-11T12:42:28Z</dcterms:modified>
</cp:coreProperties>
</file>