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8" r:id="rId3"/>
    <p:sldId id="280" r:id="rId4"/>
    <p:sldId id="281" r:id="rId5"/>
    <p:sldId id="277" r:id="rId6"/>
    <p:sldId id="282" r:id="rId7"/>
    <p:sldId id="257" r:id="rId8"/>
    <p:sldId id="259" r:id="rId9"/>
    <p:sldId id="260" r:id="rId10"/>
    <p:sldId id="262" r:id="rId11"/>
    <p:sldId id="263" r:id="rId12"/>
    <p:sldId id="265" r:id="rId13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58" autoAdjust="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i-FI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i-FI"/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E304647-B5AE-4675-B5BC-3E2F302976E1}" type="slidenum">
              <a:rPr lang="fi-FI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i-FI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972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72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Klicka här för att ändra format på bakgrundstexten</a:t>
            </a:r>
          </a:p>
          <a:p>
            <a:pPr lvl="1"/>
            <a:r>
              <a:rPr lang="fi-FI" smtClean="0"/>
              <a:t>Nivå två</a:t>
            </a:r>
          </a:p>
          <a:p>
            <a:pPr lvl="2"/>
            <a:r>
              <a:rPr lang="fi-FI" smtClean="0"/>
              <a:t>Nivå tre</a:t>
            </a:r>
          </a:p>
          <a:p>
            <a:pPr lvl="3"/>
            <a:r>
              <a:rPr lang="fi-FI" smtClean="0"/>
              <a:t>Nivå fyra</a:t>
            </a:r>
          </a:p>
          <a:p>
            <a:pPr lvl="4"/>
            <a:r>
              <a:rPr lang="fi-FI" smtClean="0"/>
              <a:t>Nivå fem</a:t>
            </a: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i-FI"/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89EA338-BA47-446C-A139-2DED94936969}" type="slidenum">
              <a:rPr lang="fi-FI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A30E13-2B40-4977-B8F4-45E4732E39B0}" type="slidenum">
              <a:rPr lang="fi-FI"/>
              <a:pPr/>
              <a:t>5</a:t>
            </a:fld>
            <a:endParaRPr lang="fi-FI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97FD73-0FB5-4218-922E-9503A5DBA8EA}" type="slidenum">
              <a:rPr lang="fi-FI"/>
              <a:pPr/>
              <a:t>7</a:t>
            </a:fld>
            <a:endParaRPr lang="fi-FI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35A7D7-F912-431F-9306-67995F955CF6}" type="slidenum">
              <a:rPr lang="fi-FI"/>
              <a:pPr/>
              <a:t>8</a:t>
            </a:fld>
            <a:endParaRPr lang="fi-FI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6286E0-48A7-49CD-A219-DB5241E4A8A0}" type="slidenum">
              <a:rPr lang="fi-FI"/>
              <a:pPr/>
              <a:t>9</a:t>
            </a:fld>
            <a:endParaRPr lang="fi-FI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583C7B-19E3-4301-9C9F-185F0464875F}" type="slidenum">
              <a:rPr lang="fi-FI"/>
              <a:pPr/>
              <a:t>10</a:t>
            </a:fld>
            <a:endParaRPr lang="fi-FI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02DB5F-A7EA-45F0-814B-E5B7DF5E87D9}" type="slidenum">
              <a:rPr lang="fi-FI"/>
              <a:pPr/>
              <a:t>11</a:t>
            </a:fld>
            <a:endParaRPr lang="fi-FI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/>
          <p:cNvSpPr>
            <a:spLocks noChangeArrowheads="1"/>
          </p:cNvSpPr>
          <p:nvPr/>
        </p:nvSpPr>
        <p:spPr bwMode="auto">
          <a:xfrm>
            <a:off x="228600" y="381000"/>
            <a:ext cx="8686800" cy="5638800"/>
          </a:xfrm>
          <a:prstGeom prst="roundRect">
            <a:avLst>
              <a:gd name="adj" fmla="val 7912"/>
            </a:avLst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v-FI" sz="2400">
              <a:latin typeface="Times New Roman" pitchFamily="18" charset="0"/>
            </a:endParaRPr>
          </a:p>
        </p:txBody>
      </p:sp>
      <p:sp>
        <p:nvSpPr>
          <p:cNvPr id="93187" name="AutoShape 3"/>
          <p:cNvSpPr>
            <a:spLocks noChangeArrowheads="1"/>
          </p:cNvSpPr>
          <p:nvPr/>
        </p:nvSpPr>
        <p:spPr bwMode="white">
          <a:xfrm>
            <a:off x="327025" y="488950"/>
            <a:ext cx="8435975" cy="4768850"/>
          </a:xfrm>
          <a:prstGeom prst="roundRect">
            <a:avLst>
              <a:gd name="adj" fmla="val 7310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v-FI" sz="2400">
              <a:latin typeface="Times New Roman" pitchFamily="18" charset="0"/>
            </a:endParaRPr>
          </a:p>
        </p:txBody>
      </p:sp>
      <p:sp>
        <p:nvSpPr>
          <p:cNvPr id="93188" name="AutoShape 4"/>
          <p:cNvSpPr>
            <a:spLocks noChangeArrowheads="1"/>
          </p:cNvSpPr>
          <p:nvPr/>
        </p:nvSpPr>
        <p:spPr bwMode="blackWhite">
          <a:xfrm>
            <a:off x="1371600" y="3338513"/>
            <a:ext cx="6400800" cy="2286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sv-FI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857250"/>
            <a:ext cx="7772400" cy="2266950"/>
          </a:xfrm>
        </p:spPr>
        <p:txBody>
          <a:bodyPr anchor="ctr" anchorCtr="1"/>
          <a:lstStyle>
            <a:lvl1pPr algn="ctr">
              <a:defRPr sz="4100" i="1"/>
            </a:lvl1pPr>
          </a:lstStyle>
          <a:p>
            <a:r>
              <a:rPr lang="fi-FI"/>
              <a:t>Klicka här för att ändra format</a:t>
            </a:r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3300"/>
            </a:lvl1pPr>
          </a:lstStyle>
          <a:p>
            <a:r>
              <a:rPr lang="fi-FI"/>
              <a:t>Klicka här för att ändra format på underrubrik i bakgrunden</a:t>
            </a:r>
          </a:p>
        </p:txBody>
      </p:sp>
      <p:sp>
        <p:nvSpPr>
          <p:cNvPr id="93191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3192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3193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81A9E1DE-3B6C-44E0-BCE6-CB294735045E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CA3D8-040A-4126-9A51-5BEB9AA9F93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34150" y="533400"/>
            <a:ext cx="1924050" cy="54102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62000" y="533400"/>
            <a:ext cx="5619750" cy="54102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CBA4DC-3BCD-400D-9973-51152CEFDE28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762000" y="1905000"/>
            <a:ext cx="7696200" cy="40386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762000" y="6391275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352800" y="64039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858000" y="64008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9AA16BC2-5E7A-4A40-810C-6F0F5BE4BC6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1BD830-8492-4F18-B778-6CC90A3B56A0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07CF2-0F8C-49C8-8EFA-DF60EBD141C3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86300" y="1905000"/>
            <a:ext cx="3771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2F121-B956-49B9-A77C-6F1310BDD588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8F090-AAE5-4810-A760-FE7989B5D931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CA70E0-D84D-45F6-9662-FF1DD9F41CD0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5FB5A-7CFE-4E9F-A909-956E027CD55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D915B-EEA9-4E04-9BFD-89237C896402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34E64-5860-45CC-8600-2A418D8A1DDA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334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Klicka här för att ändra format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05000"/>
            <a:ext cx="7696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Klicka här för att ändra format på bakgrundstexten</a:t>
            </a:r>
          </a:p>
          <a:p>
            <a:pPr lvl="1"/>
            <a:r>
              <a:rPr lang="fi-FI" smtClean="0"/>
              <a:t>Nivå två</a:t>
            </a:r>
          </a:p>
          <a:p>
            <a:pPr lvl="2"/>
            <a:r>
              <a:rPr lang="fi-FI" smtClean="0"/>
              <a:t>Nivå tre</a:t>
            </a:r>
          </a:p>
          <a:p>
            <a:pPr lvl="3"/>
            <a:r>
              <a:rPr lang="fi-FI" smtClean="0"/>
              <a:t>Nivå fyra</a:t>
            </a:r>
          </a:p>
          <a:p>
            <a:pPr lvl="4"/>
            <a:r>
              <a:rPr lang="fi-FI" smtClean="0"/>
              <a:t>Nivå fem</a:t>
            </a:r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391275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i-FI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40397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i-FI"/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4008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583F273A-321D-48CB-87DB-093603949B36}" type="slidenum">
              <a:rPr lang="fi-FI"/>
              <a:pPr/>
              <a:t>‹#›</a:t>
            </a:fld>
            <a:endParaRPr lang="fi-FI"/>
          </a:p>
        </p:txBody>
      </p:sp>
      <p:grpSp>
        <p:nvGrpSpPr>
          <p:cNvPr id="92167" name="Group 7"/>
          <p:cNvGrpSpPr>
            <a:grpSpLocks/>
          </p:cNvGrpSpPr>
          <p:nvPr/>
        </p:nvGrpSpPr>
        <p:grpSpPr bwMode="auto">
          <a:xfrm>
            <a:off x="168275" y="228600"/>
            <a:ext cx="8823325" cy="6096000"/>
            <a:chOff x="106" y="144"/>
            <a:chExt cx="5558" cy="3840"/>
          </a:xfrm>
        </p:grpSpPr>
        <p:sp>
          <p:nvSpPr>
            <p:cNvPr id="92168" name="AutoShape 8"/>
            <p:cNvSpPr>
              <a:spLocks noChangeArrowheads="1"/>
            </p:cNvSpPr>
            <p:nvPr/>
          </p:nvSpPr>
          <p:spPr bwMode="auto">
            <a:xfrm>
              <a:off x="106" y="144"/>
              <a:ext cx="5558" cy="3840"/>
            </a:xfrm>
            <a:prstGeom prst="roundRect">
              <a:avLst>
                <a:gd name="adj" fmla="val 11046"/>
              </a:avLst>
            </a:prstGeom>
            <a:noFill/>
            <a:ln w="2857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sv-FI" sz="2400">
                <a:latin typeface="Times New Roman" pitchFamily="18" charset="0"/>
              </a:endParaRPr>
            </a:p>
          </p:txBody>
        </p:sp>
        <p:sp>
          <p:nvSpPr>
            <p:cNvPr id="92169" name="Line 9"/>
            <p:cNvSpPr>
              <a:spLocks noChangeShapeType="1"/>
            </p:cNvSpPr>
            <p:nvPr/>
          </p:nvSpPr>
          <p:spPr bwMode="auto">
            <a:xfrm>
              <a:off x="480" y="1077"/>
              <a:ext cx="4848" cy="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50000"/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5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150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pic>
        <p:nvPicPr>
          <p:cNvPr id="2052" name="Picture 4" descr="logo mi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620713"/>
            <a:ext cx="2019300" cy="885825"/>
          </a:xfrm>
          <a:prstGeom prst="rect">
            <a:avLst/>
          </a:prstGeom>
          <a:noFill/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116013" y="2349500"/>
            <a:ext cx="685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i-FI" sz="4400">
                <a:latin typeface="Verdana" pitchFamily="34" charset="0"/>
              </a:rPr>
              <a:t>Welcome to Vasa Arbis!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39750" y="3644900"/>
            <a:ext cx="82089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sv-FI" sz="2800" b="1">
                <a:solidFill>
                  <a:srgbClr val="FF0000"/>
                </a:solidFill>
              </a:rPr>
              <a:t>The Swedish Adult Education Centre of Vaasa</a:t>
            </a:r>
            <a:endParaRPr lang="fi-FI" sz="2800" b="1">
              <a:solidFill>
                <a:srgbClr val="FF00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pic>
        <p:nvPicPr>
          <p:cNvPr id="109571" name="Picture 3" descr="logo mi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620713"/>
            <a:ext cx="2019300" cy="885825"/>
          </a:xfrm>
          <a:prstGeom prst="rect">
            <a:avLst/>
          </a:prstGeom>
          <a:noFill/>
        </p:spPr>
      </p:pic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684213" y="1784350"/>
            <a:ext cx="727233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fi-FI" sz="2400" b="1">
              <a:solidFill>
                <a:srgbClr val="FF0000"/>
              </a:solidFill>
              <a:latin typeface="Verdana" pitchFamily="34" charset="0"/>
            </a:endParaRPr>
          </a:p>
          <a:p>
            <a:r>
              <a:rPr lang="fi-FI" sz="2400" b="1">
                <a:solidFill>
                  <a:srgbClr val="FF0000"/>
                </a:solidFill>
                <a:latin typeface="Verdana" pitchFamily="34" charset="0"/>
              </a:rPr>
              <a:t>HEALTH AND WELLBEING</a:t>
            </a:r>
          </a:p>
          <a:p>
            <a:endParaRPr lang="fi-FI" sz="2400" b="1">
              <a:latin typeface="Verdana" pitchFamily="34" charset="0"/>
            </a:endParaRPr>
          </a:p>
          <a:p>
            <a:r>
              <a:rPr lang="fi-FI" sz="2400">
                <a:latin typeface="Verdana" pitchFamily="34" charset="0"/>
              </a:rPr>
              <a:t>	- Food &amp; dinks</a:t>
            </a:r>
          </a:p>
          <a:p>
            <a:r>
              <a:rPr lang="fi-FI" sz="2400">
                <a:latin typeface="Verdana" pitchFamily="34" charset="0"/>
              </a:rPr>
              <a:t>	- Exercise &amp; movement</a:t>
            </a:r>
          </a:p>
          <a:p>
            <a:r>
              <a:rPr lang="fi-FI" sz="2400">
                <a:latin typeface="Verdana" pitchFamily="34" charset="0"/>
              </a:rPr>
              <a:t>	- Dance</a:t>
            </a:r>
          </a:p>
          <a:p>
            <a:r>
              <a:rPr lang="fi-FI" sz="2400">
                <a:latin typeface="Verdana" pitchFamily="34" charset="0"/>
              </a:rPr>
              <a:t>	- Other health courses</a:t>
            </a:r>
          </a:p>
          <a:p>
            <a:r>
              <a:rPr lang="fi-FI" sz="2400">
                <a:latin typeface="Verdana" pitchFamily="34" charset="0"/>
              </a:rPr>
              <a:t>		</a:t>
            </a:r>
            <a:endParaRPr lang="fi-FI" sz="2000">
              <a:latin typeface="Verdana" pitchFamily="34" charset="0"/>
            </a:endParaRPr>
          </a:p>
        </p:txBody>
      </p:sp>
      <p:sp>
        <p:nvSpPr>
          <p:cNvPr id="109573" name="Text Box 5"/>
          <p:cNvSpPr txBox="1">
            <a:spLocks noChangeArrowheads="1"/>
          </p:cNvSpPr>
          <p:nvPr/>
        </p:nvSpPr>
        <p:spPr bwMode="auto">
          <a:xfrm>
            <a:off x="3759200" y="1766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F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pic>
        <p:nvPicPr>
          <p:cNvPr id="111619" name="Picture 3" descr="logo mi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620713"/>
            <a:ext cx="2019300" cy="885825"/>
          </a:xfrm>
          <a:prstGeom prst="rect">
            <a:avLst/>
          </a:prstGeom>
          <a:noFill/>
        </p:spPr>
      </p:pic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684213" y="1784350"/>
            <a:ext cx="76327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fi-FI" sz="2400" b="1">
              <a:solidFill>
                <a:srgbClr val="FF0000"/>
              </a:solidFill>
              <a:latin typeface="Verdana" pitchFamily="34" charset="0"/>
            </a:endParaRPr>
          </a:p>
          <a:p>
            <a:r>
              <a:rPr lang="fi-FI" sz="2400" b="1">
                <a:solidFill>
                  <a:srgbClr val="FF0000"/>
                </a:solidFill>
                <a:latin typeface="Verdana" pitchFamily="34" charset="0"/>
              </a:rPr>
              <a:t>ARTS AND HANDCRAFTS</a:t>
            </a:r>
          </a:p>
          <a:p>
            <a:endParaRPr lang="fi-FI" sz="2400">
              <a:latin typeface="Verdana" pitchFamily="34" charset="0"/>
            </a:endParaRPr>
          </a:p>
          <a:p>
            <a:r>
              <a:rPr lang="fi-FI" sz="2400">
                <a:latin typeface="Verdana" pitchFamily="34" charset="0"/>
              </a:rPr>
              <a:t>	- Art</a:t>
            </a:r>
          </a:p>
          <a:p>
            <a:r>
              <a:rPr lang="fi-FI" sz="2400">
                <a:latin typeface="Verdana" pitchFamily="34" charset="0"/>
              </a:rPr>
              <a:t>	- Photograpy &amp; movie</a:t>
            </a:r>
          </a:p>
          <a:p>
            <a:r>
              <a:rPr lang="fi-FI" sz="2400">
                <a:latin typeface="Verdana" pitchFamily="34" charset="0"/>
              </a:rPr>
              <a:t>	- Handcrafts</a:t>
            </a:r>
          </a:p>
          <a:p>
            <a:r>
              <a:rPr lang="fi-FI" sz="2400">
                <a:latin typeface="Verdana" pitchFamily="34" charset="0"/>
              </a:rPr>
              <a:t>	- Pottery &amp; porcelain</a:t>
            </a:r>
          </a:p>
          <a:p>
            <a:r>
              <a:rPr lang="fi-FI" sz="2400">
                <a:latin typeface="Verdana" pitchFamily="34" charset="0"/>
              </a:rPr>
              <a:t>	- Elementary art education for children </a:t>
            </a: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3759200" y="1766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F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pic>
        <p:nvPicPr>
          <p:cNvPr id="115715" name="Picture 3" descr="logo mi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620713"/>
            <a:ext cx="2019300" cy="885825"/>
          </a:xfrm>
          <a:prstGeom prst="rect">
            <a:avLst/>
          </a:prstGeom>
          <a:noFill/>
        </p:spPr>
      </p:pic>
      <p:sp>
        <p:nvSpPr>
          <p:cNvPr id="115717" name="Text Box 5"/>
          <p:cNvSpPr txBox="1">
            <a:spLocks noChangeArrowheads="1"/>
          </p:cNvSpPr>
          <p:nvPr/>
        </p:nvSpPr>
        <p:spPr bwMode="auto">
          <a:xfrm>
            <a:off x="1619250" y="2133600"/>
            <a:ext cx="65849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i-FI" sz="4000">
                <a:solidFill>
                  <a:srgbClr val="FF0000"/>
                </a:solidFill>
                <a:latin typeface="Verdana" pitchFamily="34" charset="0"/>
              </a:rPr>
              <a:t>More information on: 	</a:t>
            </a:r>
          </a:p>
          <a:p>
            <a:pPr>
              <a:lnSpc>
                <a:spcPct val="150000"/>
              </a:lnSpc>
            </a:pPr>
            <a:r>
              <a:rPr lang="fi-FI" sz="4000">
                <a:solidFill>
                  <a:srgbClr val="FF0000"/>
                </a:solidFill>
                <a:latin typeface="Verdana" pitchFamily="34" charset="0"/>
              </a:rPr>
              <a:t> www.vaasa.fi/arbis</a:t>
            </a:r>
          </a:p>
        </p:txBody>
      </p:sp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1187450" y="4724400"/>
            <a:ext cx="68389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 sz="2400">
                <a:latin typeface="Verdana" pitchFamily="34" charset="0"/>
              </a:rPr>
              <a:t>Vasa Arbis,</a:t>
            </a:r>
          </a:p>
          <a:p>
            <a:pPr algn="ctr"/>
            <a:r>
              <a:rPr lang="fi-FI" sz="2400">
                <a:latin typeface="Verdana" pitchFamily="34" charset="0"/>
              </a:rPr>
              <a:t>Kyrkoesplanaden 15, 65100 Vaasa, Finland</a:t>
            </a:r>
          </a:p>
          <a:p>
            <a:pPr algn="ctr"/>
            <a:r>
              <a:rPr lang="fi-FI" sz="2400">
                <a:latin typeface="Verdana" pitchFamily="34" charset="0"/>
              </a:rPr>
              <a:t>tfn (06) 325 3501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8" name="Picture 4" descr="logo mini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00450" y="661988"/>
            <a:ext cx="2019300" cy="885825"/>
          </a:xfrm>
          <a:noFill/>
          <a:ln/>
        </p:spPr>
      </p:pic>
      <p:sp>
        <p:nvSpPr>
          <p:cNvPr id="154629" name="Text Box 5"/>
          <p:cNvSpPr txBox="1">
            <a:spLocks noChangeArrowheads="1"/>
          </p:cNvSpPr>
          <p:nvPr/>
        </p:nvSpPr>
        <p:spPr bwMode="auto">
          <a:xfrm>
            <a:off x="827088" y="2565400"/>
            <a:ext cx="7489825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sv-SE" sz="2000">
              <a:latin typeface="Verdana" pitchFamily="34" charset="0"/>
            </a:endParaRPr>
          </a:p>
          <a:p>
            <a:pPr algn="ctr"/>
            <a:r>
              <a:rPr lang="sv-SE" sz="3200">
                <a:latin typeface="Verdana" pitchFamily="34" charset="0"/>
              </a:rPr>
              <a:t>Vasa Arbis is a place for happiness and competence where there is also room for being creative and making contacts.</a:t>
            </a:r>
            <a:r>
              <a:rPr lang="sv-SE" sz="2800">
                <a:latin typeface="Verdana" pitchFamily="34" charset="0"/>
              </a:rPr>
              <a:t> </a:t>
            </a:r>
            <a:endParaRPr lang="fi-FI" sz="2800">
              <a:latin typeface="Verdana" pitchFamily="34" charset="0"/>
            </a:endParaRPr>
          </a:p>
          <a:p>
            <a:pPr algn="ctr">
              <a:spcBef>
                <a:spcPct val="50000"/>
              </a:spcBef>
            </a:pPr>
            <a:endParaRPr lang="sv-FI" sz="28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4" name="Picture 4" descr="logo mini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00450" y="661988"/>
            <a:ext cx="2019300" cy="885825"/>
          </a:xfrm>
          <a:noFill/>
          <a:ln/>
        </p:spPr>
      </p:pic>
      <p:sp>
        <p:nvSpPr>
          <p:cNvPr id="158726" name="Text Box 6"/>
          <p:cNvSpPr txBox="1">
            <a:spLocks noChangeArrowheads="1"/>
          </p:cNvSpPr>
          <p:nvPr/>
        </p:nvSpPr>
        <p:spPr bwMode="auto">
          <a:xfrm>
            <a:off x="611188" y="2349500"/>
            <a:ext cx="80645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sv-FI" sz="2400">
                <a:latin typeface="Verdana" pitchFamily="34" charset="0"/>
              </a:rPr>
              <a:t>Vasa Arbis is maintained by the municipality of Vaasa and follows the law of Liberal Adult Education. </a:t>
            </a:r>
          </a:p>
          <a:p>
            <a:pPr algn="ctr"/>
            <a:endParaRPr lang="sv-FI" sz="2400">
              <a:latin typeface="Verdana" pitchFamily="34" charset="0"/>
            </a:endParaRPr>
          </a:p>
          <a:p>
            <a:pPr algn="ctr"/>
            <a:r>
              <a:rPr lang="sv-FI" sz="2400">
                <a:latin typeface="Verdana" pitchFamily="34" charset="0"/>
              </a:rPr>
              <a:t>The institute’s main objective is to support life long learning among the citizens – a learning that strengthens the personality of the individual. </a:t>
            </a:r>
          </a:p>
          <a:p>
            <a:pPr algn="ctr"/>
            <a:endParaRPr lang="sv-FI" sz="240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4" name="Picture 4" descr="logo mini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00450" y="661988"/>
            <a:ext cx="2019300" cy="885825"/>
          </a:xfrm>
          <a:noFill/>
          <a:ln/>
        </p:spPr>
      </p:pic>
      <p:sp>
        <p:nvSpPr>
          <p:cNvPr id="163845" name="Text Box 5"/>
          <p:cNvSpPr txBox="1">
            <a:spLocks noChangeArrowheads="1"/>
          </p:cNvSpPr>
          <p:nvPr/>
        </p:nvSpPr>
        <p:spPr bwMode="auto">
          <a:xfrm>
            <a:off x="684213" y="2205038"/>
            <a:ext cx="7848600" cy="325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sv-FI" sz="2400">
                <a:latin typeface="Verdana" pitchFamily="34" charset="0"/>
              </a:rPr>
              <a:t>The selection of courses is planned so as to give current knowledge and skills in a changing world.</a:t>
            </a:r>
          </a:p>
          <a:p>
            <a:pPr algn="ctr"/>
            <a:endParaRPr lang="fi-FI" sz="3200" b="1">
              <a:solidFill>
                <a:srgbClr val="FF0000"/>
              </a:solidFill>
              <a:latin typeface="Verdana" pitchFamily="34" charset="0"/>
            </a:endParaRPr>
          </a:p>
          <a:p>
            <a:pPr algn="ctr"/>
            <a:r>
              <a:rPr lang="fi-FI" sz="3200" b="1">
                <a:solidFill>
                  <a:srgbClr val="FF0000"/>
                </a:solidFill>
                <a:latin typeface="Verdana" pitchFamily="34" charset="0"/>
              </a:rPr>
              <a:t>Language – Music – Society - Health and wellbeing - Arts and handcraft - Elementary art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pic>
        <p:nvPicPr>
          <p:cNvPr id="142339" name="Picture 3" descr="logo mi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620713"/>
            <a:ext cx="2019300" cy="885825"/>
          </a:xfrm>
          <a:prstGeom prst="rect">
            <a:avLst/>
          </a:prstGeom>
          <a:noFill/>
        </p:spPr>
      </p:pic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684213" y="1784350"/>
            <a:ext cx="799941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fi-FI" sz="2400" b="1">
              <a:solidFill>
                <a:srgbClr val="FF0000"/>
              </a:solidFill>
              <a:latin typeface="Verdana" pitchFamily="34" charset="0"/>
            </a:endParaRPr>
          </a:p>
          <a:p>
            <a:r>
              <a:rPr lang="fi-FI" sz="2400" b="1">
                <a:solidFill>
                  <a:srgbClr val="FF0000"/>
                </a:solidFill>
                <a:latin typeface="Verdana" pitchFamily="34" charset="0"/>
              </a:rPr>
              <a:t>FACTS ABOUT VASA ARBIS</a:t>
            </a:r>
          </a:p>
          <a:p>
            <a:endParaRPr lang="fi-FI" sz="2400">
              <a:latin typeface="Verdana" pitchFamily="34" charset="0"/>
            </a:endParaRPr>
          </a:p>
          <a:p>
            <a:r>
              <a:rPr lang="fi-FI" sz="2400">
                <a:latin typeface="Verdana" pitchFamily="34" charset="0"/>
              </a:rPr>
              <a:t>Founded in 1907</a:t>
            </a:r>
          </a:p>
          <a:p>
            <a:endParaRPr lang="fi-FI" sz="2400">
              <a:latin typeface="Verdana" pitchFamily="34" charset="0"/>
            </a:endParaRPr>
          </a:p>
          <a:p>
            <a:r>
              <a:rPr lang="fi-FI" sz="2400">
                <a:latin typeface="Verdana" pitchFamily="34" charset="0"/>
              </a:rPr>
              <a:t>Statistics for the schoolyear of 2009-2010:</a:t>
            </a:r>
          </a:p>
          <a:p>
            <a:r>
              <a:rPr lang="fi-FI" sz="2400">
                <a:latin typeface="Verdana" pitchFamily="34" charset="0"/>
              </a:rPr>
              <a:t>	- 3 873 participants in courses</a:t>
            </a:r>
          </a:p>
          <a:p>
            <a:r>
              <a:rPr lang="fi-FI" sz="2400">
                <a:latin typeface="Verdana" pitchFamily="34" charset="0"/>
              </a:rPr>
              <a:t>	- 267 courses</a:t>
            </a:r>
          </a:p>
          <a:p>
            <a:r>
              <a:rPr lang="fi-FI" sz="2400">
                <a:latin typeface="Verdana" pitchFamily="34" charset="0"/>
              </a:rPr>
              <a:t>	- 8645 hours of teaching</a:t>
            </a:r>
          </a:p>
          <a:p>
            <a:r>
              <a:rPr lang="fi-FI" sz="2400">
                <a:latin typeface="Verdana" pitchFamily="34" charset="0"/>
              </a:rPr>
              <a:t>	- 55 hours of lectures and events</a:t>
            </a:r>
          </a:p>
          <a:p>
            <a:endParaRPr lang="fi-FI" sz="2400">
              <a:latin typeface="Verdana" pitchFamily="34" charset="0"/>
            </a:endParaRPr>
          </a:p>
          <a:p>
            <a:endParaRPr lang="fi-FI" sz="2400">
              <a:latin typeface="Verdana" pitchFamily="34" charset="0"/>
            </a:endParaRPr>
          </a:p>
        </p:txBody>
      </p:sp>
      <p:sp>
        <p:nvSpPr>
          <p:cNvPr id="142341" name="Text Box 5"/>
          <p:cNvSpPr txBox="1">
            <a:spLocks noChangeArrowheads="1"/>
          </p:cNvSpPr>
          <p:nvPr/>
        </p:nvSpPr>
        <p:spPr bwMode="auto">
          <a:xfrm>
            <a:off x="3759200" y="1766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F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6" name="Picture 4" descr="logo mini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600450" y="661988"/>
            <a:ext cx="2019300" cy="885825"/>
          </a:xfrm>
          <a:noFill/>
          <a:ln/>
        </p:spPr>
      </p:pic>
      <p:graphicFrame>
        <p:nvGraphicFramePr>
          <p:cNvPr id="166917" name="Object 5"/>
          <p:cNvGraphicFramePr>
            <a:graphicFrameLocks noChangeAspect="1"/>
          </p:cNvGraphicFramePr>
          <p:nvPr>
            <p:ph idx="1"/>
          </p:nvPr>
        </p:nvGraphicFramePr>
        <p:xfrm>
          <a:off x="1811338" y="1905000"/>
          <a:ext cx="5597525" cy="4038600"/>
        </p:xfrm>
        <a:graphic>
          <a:graphicData uri="http://schemas.openxmlformats.org/presentationml/2006/ole">
            <p:oleObj spid="_x0000_s166917" name="Chart" r:id="rId4" imgW="7629449" imgH="5505602" progId="MSGraph.Chart.8">
              <p:embed followColorScheme="full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pic>
        <p:nvPicPr>
          <p:cNvPr id="94211" name="Picture 3" descr="logo mi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620713"/>
            <a:ext cx="2019300" cy="885825"/>
          </a:xfrm>
          <a:prstGeom prst="rect">
            <a:avLst/>
          </a:prstGeom>
          <a:noFill/>
        </p:spPr>
      </p:pic>
      <p:sp>
        <p:nvSpPr>
          <p:cNvPr id="94215" name="Text Box 7"/>
          <p:cNvSpPr txBox="1">
            <a:spLocks noChangeArrowheads="1"/>
          </p:cNvSpPr>
          <p:nvPr/>
        </p:nvSpPr>
        <p:spPr bwMode="auto">
          <a:xfrm>
            <a:off x="684213" y="1784350"/>
            <a:ext cx="7991475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fi-FI" sz="2400" b="1">
              <a:solidFill>
                <a:srgbClr val="FF0000"/>
              </a:solidFill>
              <a:latin typeface="Verdana" pitchFamily="34" charset="0"/>
            </a:endParaRPr>
          </a:p>
          <a:p>
            <a:r>
              <a:rPr lang="fi-FI" sz="2400" b="1">
                <a:solidFill>
                  <a:srgbClr val="FF0000"/>
                </a:solidFill>
                <a:latin typeface="Verdana" pitchFamily="34" charset="0"/>
              </a:rPr>
              <a:t>LANGUAGE</a:t>
            </a:r>
          </a:p>
          <a:p>
            <a:endParaRPr lang="fi-FI" sz="2400" b="1">
              <a:latin typeface="Verdana" pitchFamily="34" charset="0"/>
            </a:endParaRPr>
          </a:p>
          <a:p>
            <a:pPr lvl="1"/>
            <a:r>
              <a:rPr lang="fi-FI" sz="2400">
                <a:latin typeface="Verdana" pitchFamily="34" charset="0"/>
              </a:rPr>
              <a:t>	</a:t>
            </a:r>
            <a:r>
              <a:rPr lang="fi-FI" sz="2000">
                <a:latin typeface="Verdana" pitchFamily="34" charset="0"/>
              </a:rPr>
              <a:t>- Finnish 			- Russian</a:t>
            </a:r>
          </a:p>
          <a:p>
            <a:pPr lvl="1"/>
            <a:r>
              <a:rPr lang="fi-FI" sz="2000">
                <a:latin typeface="Verdana" pitchFamily="34" charset="0"/>
              </a:rPr>
              <a:t>	- Swedish			- Spanish</a:t>
            </a:r>
          </a:p>
          <a:p>
            <a:pPr lvl="1"/>
            <a:r>
              <a:rPr lang="fi-FI" sz="2000">
                <a:latin typeface="Verdana" pitchFamily="34" charset="0"/>
              </a:rPr>
              <a:t>	- English			- Italian</a:t>
            </a:r>
          </a:p>
          <a:p>
            <a:pPr lvl="1"/>
            <a:r>
              <a:rPr lang="fi-FI" sz="2000">
                <a:latin typeface="Verdana" pitchFamily="34" charset="0"/>
              </a:rPr>
              <a:t>	- German			- Japanese</a:t>
            </a:r>
          </a:p>
          <a:p>
            <a:pPr lvl="1"/>
            <a:r>
              <a:rPr lang="fi-FI" sz="2000">
                <a:latin typeface="Verdana" pitchFamily="34" charset="0"/>
              </a:rPr>
              <a:t>	- French			- Icelandic</a:t>
            </a:r>
          </a:p>
          <a:p>
            <a:pPr lvl="1"/>
            <a:r>
              <a:rPr lang="fi-FI" sz="2000">
                <a:latin typeface="Verdana" pitchFamily="34" charset="0"/>
              </a:rPr>
              <a:t>					- Sign language		FinTandem</a:t>
            </a:r>
          </a:p>
          <a:p>
            <a:pPr lvl="1"/>
            <a:r>
              <a:rPr lang="fi-FI" sz="2000">
                <a:latin typeface="Verdana" pitchFamily="34" charset="0"/>
              </a:rPr>
              <a:t>	The national certificate of language proficiency</a:t>
            </a:r>
          </a:p>
          <a:p>
            <a:pPr lvl="1"/>
            <a:r>
              <a:rPr lang="fi-FI" sz="2000">
                <a:latin typeface="Verdana" pitchFamily="34" charset="0"/>
              </a:rPr>
              <a:t>	Language travels</a:t>
            </a:r>
          </a:p>
        </p:txBody>
      </p:sp>
      <p:sp>
        <p:nvSpPr>
          <p:cNvPr id="94216" name="Text Box 8"/>
          <p:cNvSpPr txBox="1">
            <a:spLocks noChangeArrowheads="1"/>
          </p:cNvSpPr>
          <p:nvPr/>
        </p:nvSpPr>
        <p:spPr bwMode="auto">
          <a:xfrm>
            <a:off x="3759200" y="1766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F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pic>
        <p:nvPicPr>
          <p:cNvPr id="101379" name="Picture 3" descr="logo mi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620713"/>
            <a:ext cx="2019300" cy="885825"/>
          </a:xfrm>
          <a:prstGeom prst="rect">
            <a:avLst/>
          </a:prstGeom>
          <a:noFill/>
        </p:spPr>
      </p:pic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684213" y="1784350"/>
            <a:ext cx="77422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i-FI" sz="2400" b="1">
              <a:solidFill>
                <a:srgbClr val="FF0000"/>
              </a:solidFill>
              <a:latin typeface="Verdana" pitchFamily="34" charset="0"/>
            </a:endParaRPr>
          </a:p>
          <a:p>
            <a:r>
              <a:rPr lang="fi-FI" sz="2400" b="1">
                <a:solidFill>
                  <a:srgbClr val="FF0000"/>
                </a:solidFill>
                <a:latin typeface="Verdana" pitchFamily="34" charset="0"/>
              </a:rPr>
              <a:t>MUSIC</a:t>
            </a:r>
          </a:p>
          <a:p>
            <a:endParaRPr lang="fi-FI" sz="2400" b="1">
              <a:latin typeface="Verdana" pitchFamily="34" charset="0"/>
            </a:endParaRPr>
          </a:p>
          <a:p>
            <a:r>
              <a:rPr lang="fi-FI" sz="2400">
                <a:latin typeface="Verdana" pitchFamily="34" charset="0"/>
              </a:rPr>
              <a:t>	- Chorus</a:t>
            </a:r>
          </a:p>
          <a:p>
            <a:r>
              <a:rPr lang="fi-FI" sz="2400">
                <a:latin typeface="Verdana" pitchFamily="34" charset="0"/>
              </a:rPr>
              <a:t>	- Music groups</a:t>
            </a:r>
            <a:endParaRPr lang="fi-FI" sz="2000">
              <a:latin typeface="Verdana" pitchFamily="34" charset="0"/>
            </a:endParaRPr>
          </a:p>
          <a:p>
            <a:r>
              <a:rPr lang="fi-FI" sz="2000">
                <a:latin typeface="Verdana" pitchFamily="34" charset="0"/>
              </a:rPr>
              <a:t>	</a:t>
            </a:r>
            <a:r>
              <a:rPr lang="fi-FI" sz="2400">
                <a:latin typeface="Verdana" pitchFamily="34" charset="0"/>
              </a:rPr>
              <a:t>- Individual lectures for children and adults</a:t>
            </a:r>
          </a:p>
          <a:p>
            <a:r>
              <a:rPr lang="fi-FI" sz="2400">
                <a:latin typeface="Verdana" pitchFamily="34" charset="0"/>
              </a:rPr>
              <a:t>	</a:t>
            </a:r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3759200" y="1766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F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pic>
        <p:nvPicPr>
          <p:cNvPr id="103427" name="Picture 3" descr="logo min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620713"/>
            <a:ext cx="2019300" cy="885825"/>
          </a:xfrm>
          <a:prstGeom prst="rect">
            <a:avLst/>
          </a:prstGeom>
          <a:noFill/>
        </p:spPr>
      </p:pic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684213" y="1784350"/>
            <a:ext cx="7275512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i-FI" sz="2400" b="1">
              <a:solidFill>
                <a:srgbClr val="FF0000"/>
              </a:solidFill>
              <a:latin typeface="Verdana" pitchFamily="34" charset="0"/>
            </a:endParaRPr>
          </a:p>
          <a:p>
            <a:r>
              <a:rPr lang="fi-FI" sz="2400" b="1">
                <a:solidFill>
                  <a:srgbClr val="FF0000"/>
                </a:solidFill>
                <a:latin typeface="Verdana" pitchFamily="34" charset="0"/>
              </a:rPr>
              <a:t>SOCIETY</a:t>
            </a:r>
          </a:p>
          <a:p>
            <a:endParaRPr lang="fi-FI" sz="2400">
              <a:latin typeface="Verdana" pitchFamily="34" charset="0"/>
            </a:endParaRPr>
          </a:p>
          <a:p>
            <a:r>
              <a:rPr lang="fi-FI" sz="2400">
                <a:latin typeface="Verdana" pitchFamily="34" charset="0"/>
              </a:rPr>
              <a:t>	- Special courses: </a:t>
            </a:r>
          </a:p>
          <a:p>
            <a:r>
              <a:rPr lang="fi-FI" sz="2400">
                <a:latin typeface="Verdana" pitchFamily="34" charset="0"/>
              </a:rPr>
              <a:t>	- Nature, garden, animals</a:t>
            </a:r>
          </a:p>
          <a:p>
            <a:r>
              <a:rPr lang="fi-FI" sz="2400">
                <a:latin typeface="Verdana" pitchFamily="34" charset="0"/>
              </a:rPr>
              <a:t>	- Navigation</a:t>
            </a:r>
          </a:p>
          <a:p>
            <a:r>
              <a:rPr lang="fi-FI" sz="2400">
                <a:latin typeface="Verdana" pitchFamily="34" charset="0"/>
              </a:rPr>
              <a:t>	- Computer skills (advanced and senior)</a:t>
            </a:r>
          </a:p>
          <a:p>
            <a:endParaRPr lang="fi-FI" sz="2400">
              <a:latin typeface="Verdana" pitchFamily="34" charset="0"/>
            </a:endParaRP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3759200" y="1766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sv-FI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udio">
  <a:themeElements>
    <a:clrScheme name="Studio 1">
      <a:dk1>
        <a:srgbClr val="000000"/>
      </a:dk1>
      <a:lt1>
        <a:srgbClr val="FFFFFF"/>
      </a:lt1>
      <a:dk2>
        <a:srgbClr val="336666"/>
      </a:dk2>
      <a:lt2>
        <a:srgbClr val="CCCC99"/>
      </a:lt2>
      <a:accent1>
        <a:srgbClr val="97CDCC"/>
      </a:accent1>
      <a:accent2>
        <a:srgbClr val="D6E0E0"/>
      </a:accent2>
      <a:accent3>
        <a:srgbClr val="FFFFFF"/>
      </a:accent3>
      <a:accent4>
        <a:srgbClr val="000000"/>
      </a:accent4>
      <a:accent5>
        <a:srgbClr val="C9E3E2"/>
      </a:accent5>
      <a:accent6>
        <a:srgbClr val="C2CBCB"/>
      </a:accent6>
      <a:hlink>
        <a:srgbClr val="99CC00"/>
      </a:hlink>
      <a:folHlink>
        <a:srgbClr val="336666"/>
      </a:folHlink>
    </a:clrScheme>
    <a:fontScheme name="Studio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udio 1">
        <a:dk1>
          <a:srgbClr val="000000"/>
        </a:dk1>
        <a:lt1>
          <a:srgbClr val="FFFFFF"/>
        </a:lt1>
        <a:dk2>
          <a:srgbClr val="336666"/>
        </a:dk2>
        <a:lt2>
          <a:srgbClr val="CCCC99"/>
        </a:lt2>
        <a:accent1>
          <a:srgbClr val="97CDCC"/>
        </a:accent1>
        <a:accent2>
          <a:srgbClr val="D6E0E0"/>
        </a:accent2>
        <a:accent3>
          <a:srgbClr val="FFFFFF"/>
        </a:accent3>
        <a:accent4>
          <a:srgbClr val="000000"/>
        </a:accent4>
        <a:accent5>
          <a:srgbClr val="C9E3E2"/>
        </a:accent5>
        <a:accent6>
          <a:srgbClr val="C2CBCB"/>
        </a:accent6>
        <a:hlink>
          <a:srgbClr val="99CC00"/>
        </a:hlink>
        <a:folHlink>
          <a:srgbClr val="33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2">
        <a:dk1>
          <a:srgbClr val="000000"/>
        </a:dk1>
        <a:lt1>
          <a:srgbClr val="FFFFFF"/>
        </a:lt1>
        <a:dk2>
          <a:srgbClr val="3732A0"/>
        </a:dk2>
        <a:lt2>
          <a:srgbClr val="666699"/>
        </a:lt2>
        <a:accent1>
          <a:srgbClr val="CCCCFF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8A8A"/>
        </a:accent6>
        <a:hlink>
          <a:srgbClr val="3366CC"/>
        </a:hlink>
        <a:folHlink>
          <a:srgbClr val="9094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3">
        <a:dk1>
          <a:srgbClr val="000000"/>
        </a:dk1>
        <a:lt1>
          <a:srgbClr val="FFFFFF"/>
        </a:lt1>
        <a:dk2>
          <a:srgbClr val="CD0505"/>
        </a:dk2>
        <a:lt2>
          <a:srgbClr val="5F5F5F"/>
        </a:lt2>
        <a:accent1>
          <a:srgbClr val="D2D5DE"/>
        </a:accent1>
        <a:accent2>
          <a:srgbClr val="D55757"/>
        </a:accent2>
        <a:accent3>
          <a:srgbClr val="FFFFFF"/>
        </a:accent3>
        <a:accent4>
          <a:srgbClr val="000000"/>
        </a:accent4>
        <a:accent5>
          <a:srgbClr val="E5E7EC"/>
        </a:accent5>
        <a:accent6>
          <a:srgbClr val="C14E4E"/>
        </a:accent6>
        <a:hlink>
          <a:srgbClr val="F42D1E"/>
        </a:hlink>
        <a:folHlink>
          <a:srgbClr val="7C84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4">
        <a:dk1>
          <a:srgbClr val="000000"/>
        </a:dk1>
        <a:lt1>
          <a:srgbClr val="FFFFFF"/>
        </a:lt1>
        <a:dk2>
          <a:srgbClr val="551A07"/>
        </a:dk2>
        <a:lt2>
          <a:srgbClr val="CC3300"/>
        </a:lt2>
        <a:accent1>
          <a:srgbClr val="F4B4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F8D6AA"/>
        </a:accent5>
        <a:accent6>
          <a:srgbClr val="8A2D00"/>
        </a:accent6>
        <a:hlink>
          <a:srgbClr val="FF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5">
        <a:dk1>
          <a:srgbClr val="000000"/>
        </a:dk1>
        <a:lt1>
          <a:srgbClr val="FFFFFF"/>
        </a:lt1>
        <a:dk2>
          <a:srgbClr val="FF0000"/>
        </a:dk2>
        <a:lt2>
          <a:srgbClr val="FFCC00"/>
        </a:lt2>
        <a:accent1>
          <a:srgbClr val="66CC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008A00"/>
        </a:accent6>
        <a:hlink>
          <a:srgbClr val="FF3300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udio 6">
        <a:dk1>
          <a:srgbClr val="666633"/>
        </a:dk1>
        <a:lt1>
          <a:srgbClr val="FFFFFF"/>
        </a:lt1>
        <a:dk2>
          <a:srgbClr val="000000"/>
        </a:dk2>
        <a:lt2>
          <a:srgbClr val="CC3300"/>
        </a:lt2>
        <a:accent1>
          <a:srgbClr val="8080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C0C0AA"/>
        </a:accent5>
        <a:accent6>
          <a:srgbClr val="E78A00"/>
        </a:accent6>
        <a:hlink>
          <a:srgbClr val="CC6600"/>
        </a:hlink>
        <a:folHlink>
          <a:srgbClr val="434B1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7">
        <a:dk1>
          <a:srgbClr val="766997"/>
        </a:dk1>
        <a:lt1>
          <a:srgbClr val="FFFFFF"/>
        </a:lt1>
        <a:dk2>
          <a:srgbClr val="530901"/>
        </a:dk2>
        <a:lt2>
          <a:srgbClr val="FFFFFF"/>
        </a:lt2>
        <a:accent1>
          <a:srgbClr val="FF3300"/>
        </a:accent1>
        <a:accent2>
          <a:srgbClr val="CC6600"/>
        </a:accent2>
        <a:accent3>
          <a:srgbClr val="B3AAAA"/>
        </a:accent3>
        <a:accent4>
          <a:srgbClr val="DADADA"/>
        </a:accent4>
        <a:accent5>
          <a:srgbClr val="FFADAA"/>
        </a:accent5>
        <a:accent6>
          <a:srgbClr val="B95C00"/>
        </a:accent6>
        <a:hlink>
          <a:srgbClr val="FF9900"/>
        </a:hlink>
        <a:folHlink>
          <a:srgbClr val="99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8">
        <a:dk1>
          <a:srgbClr val="666699"/>
        </a:dk1>
        <a:lt1>
          <a:srgbClr val="FFFFFF"/>
        </a:lt1>
        <a:dk2>
          <a:srgbClr val="4C004C"/>
        </a:dk2>
        <a:lt2>
          <a:srgbClr val="FFFFFF"/>
        </a:lt2>
        <a:accent1>
          <a:srgbClr val="0099CC"/>
        </a:accent1>
        <a:accent2>
          <a:srgbClr val="993366"/>
        </a:accent2>
        <a:accent3>
          <a:srgbClr val="B2AAB2"/>
        </a:accent3>
        <a:accent4>
          <a:srgbClr val="DADADA"/>
        </a:accent4>
        <a:accent5>
          <a:srgbClr val="AACAE2"/>
        </a:accent5>
        <a:accent6>
          <a:srgbClr val="8A2D5C"/>
        </a:accent6>
        <a:hlink>
          <a:srgbClr val="99CC00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9">
        <a:dk1>
          <a:srgbClr val="565682"/>
        </a:dk1>
        <a:lt1>
          <a:srgbClr val="FFFFFF"/>
        </a:lt1>
        <a:dk2>
          <a:srgbClr val="1E1551"/>
        </a:dk2>
        <a:lt2>
          <a:srgbClr val="CCFFFF"/>
        </a:lt2>
        <a:accent1>
          <a:srgbClr val="33CCCC"/>
        </a:accent1>
        <a:accent2>
          <a:srgbClr val="009999"/>
        </a:accent2>
        <a:accent3>
          <a:srgbClr val="ABAAB3"/>
        </a:accent3>
        <a:accent4>
          <a:srgbClr val="DADADA"/>
        </a:accent4>
        <a:accent5>
          <a:srgbClr val="ADE2E2"/>
        </a:accent5>
        <a:accent6>
          <a:srgbClr val="008A8A"/>
        </a:accent6>
        <a:hlink>
          <a:srgbClr val="FF9900"/>
        </a:hlink>
        <a:folHlink>
          <a:srgbClr val="00598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udio 10">
        <a:dk1>
          <a:srgbClr val="CCCC99"/>
        </a:dk1>
        <a:lt1>
          <a:srgbClr val="FFFFFF"/>
        </a:lt1>
        <a:dk2>
          <a:srgbClr val="2E5D5C"/>
        </a:dk2>
        <a:lt2>
          <a:srgbClr val="FFFFFF"/>
        </a:lt2>
        <a:accent1>
          <a:srgbClr val="0099CC"/>
        </a:accent1>
        <a:accent2>
          <a:srgbClr val="D6E0E0"/>
        </a:accent2>
        <a:accent3>
          <a:srgbClr val="ADB6B5"/>
        </a:accent3>
        <a:accent4>
          <a:srgbClr val="DADADA"/>
        </a:accent4>
        <a:accent5>
          <a:srgbClr val="AACAE2"/>
        </a:accent5>
        <a:accent6>
          <a:srgbClr val="C2CBCB"/>
        </a:accent6>
        <a:hlink>
          <a:srgbClr val="CCCC99"/>
        </a:hlink>
        <a:folHlink>
          <a:srgbClr val="428A8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</TotalTime>
  <Words>168</Words>
  <Application>Microsoft Office PowerPoint</Application>
  <PresentationFormat>Předvádění na obrazovce (4:3)</PresentationFormat>
  <Paragraphs>80</Paragraphs>
  <Slides>12</Slides>
  <Notes>6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4" baseType="lpstr">
      <vt:lpstr>Studio</vt:lpstr>
      <vt:lpstr>Chart</vt:lpstr>
      <vt:lpstr> </vt:lpstr>
      <vt:lpstr>Snímek 2</vt:lpstr>
      <vt:lpstr>Snímek 3</vt:lpstr>
      <vt:lpstr>Snímek 4</vt:lpstr>
      <vt:lpstr> </vt:lpstr>
      <vt:lpstr>Snímek 6</vt:lpstr>
      <vt:lpstr> </vt:lpstr>
      <vt:lpstr> </vt:lpstr>
      <vt:lpstr> </vt:lpstr>
      <vt:lpstr> </vt:lpstr>
      <vt:lpstr> </vt:lpstr>
      <vt:lpstr> </vt:lpstr>
    </vt:vector>
  </TitlesOfParts>
  <Company>Vaasan kaupunki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anna-maria.nordman</dc:creator>
  <cp:lastModifiedBy>lenka.pacovska</cp:lastModifiedBy>
  <cp:revision>72</cp:revision>
  <dcterms:created xsi:type="dcterms:W3CDTF">2009-08-24T04:44:57Z</dcterms:created>
  <dcterms:modified xsi:type="dcterms:W3CDTF">2010-10-13T08:06:47Z</dcterms:modified>
</cp:coreProperties>
</file>