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3"/>
  </p:handoutMasterIdLst>
  <p:sldIdLst>
    <p:sldId id="256" r:id="rId2"/>
    <p:sldId id="271" r:id="rId3"/>
    <p:sldId id="257" r:id="rId4"/>
    <p:sldId id="258" r:id="rId5"/>
    <p:sldId id="265" r:id="rId6"/>
    <p:sldId id="266" r:id="rId7"/>
    <p:sldId id="259" r:id="rId8"/>
    <p:sldId id="260" r:id="rId9"/>
    <p:sldId id="261" r:id="rId10"/>
    <p:sldId id="262" r:id="rId11"/>
    <p:sldId id="263" r:id="rId12"/>
    <p:sldId id="264" r:id="rId13"/>
    <p:sldId id="273" r:id="rId14"/>
    <p:sldId id="267" r:id="rId15"/>
    <p:sldId id="272" r:id="rId16"/>
    <p:sldId id="269" r:id="rId17"/>
    <p:sldId id="270" r:id="rId18"/>
    <p:sldId id="276" r:id="rId19"/>
    <p:sldId id="268" r:id="rId20"/>
    <p:sldId id="275" r:id="rId21"/>
    <p:sldId id="274" r:id="rId22"/>
  </p:sldIdLst>
  <p:sldSz cx="9144000" cy="6858000" type="screen4x3"/>
  <p:notesSz cx="6662738" cy="99266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25" autoAdjust="0"/>
    <p:restoredTop sz="90929"/>
  </p:normalViewPr>
  <p:slideViewPr>
    <p:cSldViewPr>
      <p:cViewPr varScale="1">
        <p:scale>
          <a:sx n="71" d="100"/>
          <a:sy n="71" d="100"/>
        </p:scale>
        <p:origin x="-142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05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27651" name="Rectangle 2051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5075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r-FR"/>
          </a:p>
        </p:txBody>
      </p:sp>
      <p:sp>
        <p:nvSpPr>
          <p:cNvPr id="27652" name="Rectangle 2052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27653" name="Rectangle 2053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5075" y="942975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7D06FDD-9D1F-407D-A06E-838C33018419}" type="slidenum">
              <a:rPr lang="fr-FR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825460-213E-40D5-A95A-4C3D24A995C6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928F5-EDEC-4921-87BA-4072F8B677B3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99218F-FC04-4678-9DDB-B9DDBE7FF679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A551282-96A2-43B1-8D5A-02F402ACF82B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8BD4F6-2E3B-4D2E-B190-28A4353DC81D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420386-EAB0-4526-9482-5E8189E53732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D4EFB5-02BF-432D-9C28-A7620BB847E8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9A030C-2F80-49AE-BD54-C8E6CA106D35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CDD3C0-75FE-4404-B4E8-761D6218D4C5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94C09F-87B3-4092-82F9-A640CFF16517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3A1133-5839-44E9-AB60-1CF70883ACD4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87402E-31C5-4661-85E0-66D0D7FBA3B6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BE33508-2779-44FB-B274-C06148DC096A}" type="slidenum">
              <a:rPr lang="fr-FR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9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8001000" cy="1143000"/>
          </a:xfrm>
          <a:noFill/>
          <a:ln w="19050">
            <a:solidFill>
              <a:srgbClr val="FF9900"/>
            </a:solidFill>
          </a:ln>
        </p:spPr>
        <p:txBody>
          <a:bodyPr/>
          <a:lstStyle/>
          <a:p>
            <a:r>
              <a:rPr lang="fr-FR" sz="2000" b="1"/>
              <a:t>THE </a:t>
            </a:r>
            <a:r>
              <a:rPr lang="fr-FR" sz="2400" b="1"/>
              <a:t>C</a:t>
            </a:r>
            <a:r>
              <a:rPr lang="fr-FR" sz="2000" b="1"/>
              <a:t>HAMBER OF </a:t>
            </a:r>
            <a:r>
              <a:rPr lang="fr-FR" sz="2400" b="1"/>
              <a:t>C</a:t>
            </a:r>
            <a:r>
              <a:rPr lang="fr-FR" sz="2000" b="1"/>
              <a:t>OMMERCE AND </a:t>
            </a:r>
            <a:r>
              <a:rPr lang="fr-FR" sz="2400" b="1"/>
              <a:t>I</a:t>
            </a:r>
            <a:r>
              <a:rPr lang="fr-FR" sz="2000" b="1"/>
              <a:t>NDUSTRY OF ARLES, FRANCE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524000"/>
            <a:ext cx="3810000" cy="4800600"/>
          </a:xfrm>
          <a:noFill/>
          <a:ln w="19050">
            <a:solidFill>
              <a:srgbClr val="FF9900"/>
            </a:solidFill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fr-FR"/>
              <a:t>Created in 1909, the CCI is managed by industrialists, storekeepers and service providers who must be installed in the area of Arles. </a:t>
            </a:r>
          </a:p>
          <a:p>
            <a:pPr>
              <a:lnSpc>
                <a:spcPct val="90000"/>
              </a:lnSpc>
              <a:buFontTx/>
              <a:buNone/>
            </a:pPr>
            <a:endParaRPr lang="fr-FR"/>
          </a:p>
          <a:p>
            <a:pPr>
              <a:lnSpc>
                <a:spcPct val="90000"/>
              </a:lnSpc>
            </a:pPr>
            <a:r>
              <a:rPr lang="fr-FR"/>
              <a:t>There are 36 municipalities inside this area.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133600"/>
            <a:ext cx="4267200" cy="2840038"/>
          </a:xfrm>
          <a:prstGeom prst="rect">
            <a:avLst/>
          </a:prstGeom>
          <a:noFill/>
          <a:ln w="19050">
            <a:solidFill>
              <a:srgbClr val="FF99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ln w="19050">
            <a:solidFill>
              <a:schemeClr val="tx1"/>
            </a:solidFill>
          </a:ln>
        </p:spPr>
      </p:pic>
      <p:sp>
        <p:nvSpPr>
          <p:cNvPr id="11268" name="Rectangle 4"/>
          <p:cNvSpPr>
            <a:spLocks noGrp="1" noChangeArrowheads="1"/>
          </p:cNvSpPr>
          <p:nvPr>
            <p:ph type="body" sz="half" idx="2"/>
          </p:nvPr>
        </p:nvSpPr>
        <p:spPr>
          <a:ln w="19050">
            <a:solidFill>
              <a:schemeClr val="tx1"/>
            </a:solidFill>
          </a:ln>
        </p:spPr>
        <p:txBody>
          <a:bodyPr/>
          <a:lstStyle/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2400"/>
              <a:t>Contacts :</a:t>
            </a:r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2400"/>
              <a:t>Frédéric MOYNE</a:t>
            </a:r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2400"/>
              <a:t>Sylvie GAUZARGUES</a:t>
            </a:r>
          </a:p>
          <a:p>
            <a:pPr>
              <a:lnSpc>
                <a:spcPct val="90000"/>
              </a:lnSpc>
              <a:buFontTx/>
              <a:buNone/>
            </a:pPr>
            <a:endParaRPr lang="fr-FR" sz="2400"/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2400" b="1"/>
              <a:t>POINT ALTERNATION of CCI of Arles</a:t>
            </a:r>
            <a:r>
              <a:rPr lang="fr-FR" sz="2400"/>
              <a:t> </a:t>
            </a:r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2400"/>
              <a:t>Chemin du Temple</a:t>
            </a:r>
            <a:br>
              <a:rPr lang="fr-FR" sz="2400"/>
            </a:br>
            <a:r>
              <a:rPr lang="fr-FR" sz="2400"/>
              <a:t>ZI Nord, 13 200 Arles</a:t>
            </a:r>
            <a:br>
              <a:rPr lang="fr-FR" sz="2400"/>
            </a:br>
            <a:r>
              <a:rPr lang="fr-FR" sz="2400"/>
              <a:t>Tél. : 04.90.99.46.51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>
          <a:ln w="19050" cap="rnd">
            <a:solidFill>
              <a:schemeClr val="tx1"/>
            </a:solidFill>
            <a:prstDash val="sysDot"/>
          </a:ln>
        </p:spPr>
        <p:txBody>
          <a:bodyPr/>
          <a:lstStyle/>
          <a:p>
            <a:r>
              <a:rPr lang="fr-FR" sz="2800"/>
              <a:t>VOCATIONAL TRAINING CENTER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228600"/>
            <a:ext cx="7772400" cy="1143000"/>
          </a:xfrm>
          <a:noFill/>
          <a:ln w="19050">
            <a:solidFill>
              <a:schemeClr val="tx1"/>
            </a:solidFill>
          </a:ln>
        </p:spPr>
      </p:pic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3810000" cy="4572000"/>
          </a:xfrm>
          <a:solidFill>
            <a:srgbClr val="FFFF99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1400" b="1"/>
              <a:t>This department is used to give and receive informations to learners and employers.</a:t>
            </a:r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endParaRPr lang="fr-FR" sz="1400" b="1"/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1400" b="1"/>
              <a:t>Pupils, students, unemployed people can find a help to meet enterprises, managers, directors.</a:t>
            </a:r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endParaRPr lang="fr-FR" sz="1400" b="1"/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1400" b="1"/>
              <a:t>This department helps to fill documents and public files. E.g :A company wants to hire a candidate and involve a specific training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r-FR" sz="1800" b="1"/>
              <a:t>Actions</a:t>
            </a:r>
            <a:r>
              <a:rPr lang="fr-FR" sz="1400" b="1"/>
              <a:t> </a:t>
            </a:r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1400" b="1"/>
              <a:t>Give and send informations to discover a job, to knows legal ways to employ someone, to look for a school, high school, Professional school or an university.</a:t>
            </a:r>
            <a:br>
              <a:rPr lang="fr-FR" sz="1400" b="1"/>
            </a:br>
            <a:r>
              <a:rPr lang="fr-FR" sz="1400" b="1"/>
              <a:t> </a:t>
            </a:r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1400" b="1"/>
              <a:t>We help enterprises within their looking for learners, in order to contract a job with a learning skills inside the firm.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524000"/>
            <a:ext cx="3810000" cy="4572000"/>
          </a:xfrm>
          <a:noFill/>
          <a:ln w="19050">
            <a:solidFill>
              <a:schemeClr val="tx1"/>
            </a:solidFill>
          </a:ln>
        </p:spPr>
        <p:txBody>
          <a:bodyPr/>
          <a:lstStyle/>
          <a:p>
            <a:pPr>
              <a:buFontTx/>
              <a:buNone/>
            </a:pPr>
            <a:r>
              <a:rPr lang="fr-FR" sz="2400"/>
              <a:t>Who can use this advices</a:t>
            </a:r>
          </a:p>
          <a:p>
            <a:pPr>
              <a:buFontTx/>
              <a:buNone/>
            </a:pPr>
            <a:endParaRPr lang="fr-FR" sz="2400"/>
          </a:p>
          <a:p>
            <a:pPr>
              <a:buFontTx/>
              <a:buBlip>
                <a:blip r:embed="rId4"/>
              </a:buBlip>
            </a:pPr>
            <a:r>
              <a:rPr lang="fr-FR"/>
              <a:t>Learners,</a:t>
            </a:r>
          </a:p>
          <a:p>
            <a:pPr>
              <a:buFontTx/>
              <a:buBlip>
                <a:blip r:embed="rId4"/>
              </a:buBlip>
            </a:pPr>
            <a:r>
              <a:rPr lang="fr-FR"/>
              <a:t>Enterprises,</a:t>
            </a:r>
          </a:p>
          <a:p>
            <a:pPr>
              <a:buFontTx/>
              <a:buBlip>
                <a:blip r:embed="rId4"/>
              </a:buBlip>
            </a:pPr>
            <a:r>
              <a:rPr lang="fr-FR"/>
              <a:t>Sales department,</a:t>
            </a:r>
          </a:p>
          <a:p>
            <a:pPr>
              <a:buFontTx/>
              <a:buBlip>
                <a:blip r:embed="rId4"/>
              </a:buBlip>
            </a:pPr>
            <a:r>
              <a:rPr lang="fr-FR"/>
              <a:t>Restaurants, Hotels,</a:t>
            </a:r>
          </a:p>
          <a:p>
            <a:pPr>
              <a:buFontTx/>
              <a:buBlip>
                <a:blip r:embed="rId4"/>
              </a:buBlip>
            </a:pPr>
            <a:r>
              <a:rPr lang="fr-FR"/>
              <a:t>Industrial firm,</a:t>
            </a:r>
          </a:p>
          <a:p>
            <a:pPr>
              <a:buFontTx/>
              <a:buNone/>
            </a:pPr>
            <a:endParaRPr lang="fr-FR"/>
          </a:p>
          <a:p>
            <a:pPr>
              <a:buFontTx/>
              <a:buNone/>
            </a:pPr>
            <a:endParaRPr lang="fr-FR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r>
              <a:rPr lang="fr-FR"/>
              <a:t>OTHERS ACTIVITIES</a:t>
            </a:r>
          </a:p>
        </p:txBody>
      </p:sp>
      <p:graphicFrame>
        <p:nvGraphicFramePr>
          <p:cNvPr id="15394" name="Group 34"/>
          <p:cNvGraphicFramePr>
            <a:graphicFrameLocks noGrp="1"/>
          </p:cNvGraphicFramePr>
          <p:nvPr>
            <p:ph type="tbl" idx="1"/>
          </p:nvPr>
        </p:nvGraphicFramePr>
        <p:xfrm>
          <a:off x="685800" y="1143000"/>
          <a:ext cx="7772400" cy="5638800"/>
        </p:xfrm>
        <a:graphic>
          <a:graphicData uri="http://schemas.openxmlformats.org/drawingml/2006/table">
            <a:tbl>
              <a:tblPr/>
              <a:tblGrid>
                <a:gridCol w="2590800"/>
                <a:gridCol w="2590800"/>
                <a:gridCol w="2590800"/>
              </a:tblGrid>
              <a:tr h="3581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Centre de Formation Continue Arles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ZI Nord</a:t>
                      </a:r>
                      <a:b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Chemin du Temple</a:t>
                      </a:r>
                      <a:b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13 200 Arles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Tel : 04.90.99.46.00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Fax : 04.90.93.91.09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DDDDD"/>
                          </a:solidFill>
                          <a:effectLst/>
                          <a:latin typeface="Times New Roman" pitchFamily="18" charset="0"/>
                        </a:rPr>
                        <a:t>www.emploi-formation.arles.cci.fr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DDDDDD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Centre de formation Équestre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La Cité du Cheval - </a:t>
                      </a:r>
                      <a:b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Quartier Kilmaine </a:t>
                      </a:r>
                      <a:b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13 150 Tarascon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Tél. : 04.90.91.37.05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Fax : 04.91.43.58.67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DDDDD"/>
                          </a:solidFill>
                          <a:effectLst/>
                          <a:latin typeface="Times New Roman" pitchFamily="18" charset="0"/>
                        </a:rPr>
                        <a:t>www.equestre.arles.cci.fr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DDDDDD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Centre de Formation Continue Châteaurenard</a:t>
                      </a:r>
                      <a:b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(Métiers du bois)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 rue Georges Bizet</a:t>
                      </a:r>
                      <a:b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13 160 Châteaurenard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Tel : 04.90.94.02.30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Fax : 04.90.94.68.40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DDDDD"/>
                          </a:solidFill>
                          <a:effectLst/>
                          <a:latin typeface="Times New Roman" pitchFamily="18" charset="0"/>
                        </a:rPr>
                        <a:t>www.formationbois.arles.cci.fr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DDDDDD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57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Espace ouverts d’éducation Permanente</a:t>
                      </a: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Z.I Nord </a:t>
                      </a:r>
                      <a:b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23 Chemin des Moines</a:t>
                      </a:r>
                      <a:b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13200 Arles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Tél :  04 90 99 47 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Fax :  04 90 93 03 15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DDDDD"/>
                          </a:solidFill>
                          <a:effectLst/>
                          <a:latin typeface="Times New Roman" pitchFamily="18" charset="0"/>
                        </a:rPr>
                        <a:t>www.poleira.fr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DDDDDD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SUPINFOCOM Arles</a:t>
                      </a: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 route de Crau</a:t>
                      </a:r>
                      <a:b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13 200 Arles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Tél : 04.90.52.11.00 - Fax : 04.90.52.11.01</a:t>
                      </a:r>
                      <a:b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DDDDD"/>
                          </a:solidFill>
                          <a:effectLst/>
                          <a:latin typeface="Times New Roman" pitchFamily="18" charset="0"/>
                        </a:rPr>
                        <a:t>www.supinfocom-arles.fr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DDDDDD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385" name="Picture 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2819400"/>
            <a:ext cx="2057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90" name="Picture 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3048000"/>
            <a:ext cx="182880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96" name="Picture 3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5638800"/>
            <a:ext cx="762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98" name="Picture 3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0600" y="3200400"/>
            <a:ext cx="2133600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401" name="Picture 4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0" y="5105400"/>
            <a:ext cx="1981200" cy="157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solidFill>
            <a:srgbClr val="CC99FF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r>
              <a:rPr lang="fr-FR"/>
              <a:t>            EUROPEAN PROJECTS</a:t>
            </a:r>
          </a:p>
        </p:txBody>
      </p:sp>
      <p:pic>
        <p:nvPicPr>
          <p:cNvPr id="25604" name="Picture 4" descr="\\Picasso\mon_disk\moyne.f\Mes images\logo-eac-flag-LLL-GRUNDTVIG_fr-redu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2209800" cy="1484313"/>
          </a:xfrm>
          <a:prstGeom prst="rect">
            <a:avLst/>
          </a:prstGeom>
          <a:noFill/>
        </p:spPr>
      </p:pic>
      <p:graphicFrame>
        <p:nvGraphicFramePr>
          <p:cNvPr id="25645" name="Group 45"/>
          <p:cNvGraphicFramePr>
            <a:graphicFrameLocks noGrp="1"/>
          </p:cNvGraphicFramePr>
          <p:nvPr>
            <p:ph type="tbl" idx="1"/>
          </p:nvPr>
        </p:nvGraphicFramePr>
        <p:xfrm>
          <a:off x="685800" y="1981200"/>
          <a:ext cx="7772400" cy="4136136"/>
        </p:xfrm>
        <a:graphic>
          <a:graphicData uri="http://schemas.openxmlformats.org/drawingml/2006/table">
            <a:tbl>
              <a:tblPr/>
              <a:tblGrid>
                <a:gridCol w="1943100"/>
                <a:gridCol w="1943100"/>
                <a:gridCol w="1943100"/>
                <a:gridCol w="19431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PROGRAM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PARTNERS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COUNTRIES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57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2004-2005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Partenariat Éducatif Grundtvig Action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On apprend l’anglais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L.U.E.T.E.C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MOTERUS INFORMACIJOS CENTRAS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1-ITALIA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2- LITHUANIA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5641" name="Picture 41" descr="\\picasso\mon_disk\moyne.f\Mes images\arles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2895600"/>
            <a:ext cx="1371600" cy="1028700"/>
          </a:xfrm>
          <a:prstGeom prst="rect">
            <a:avLst/>
          </a:prstGeom>
          <a:noFill/>
        </p:spPr>
      </p:pic>
      <p:pic>
        <p:nvPicPr>
          <p:cNvPr id="25646" name="Picture 46" descr="\\picasso\mon_disk\moyne.f\Mes images\arles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5600" y="4724400"/>
            <a:ext cx="1524000" cy="114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solidFill>
            <a:srgbClr val="CC99FF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r>
              <a:rPr lang="fr-FR"/>
              <a:t>            EUROPEAN PROJECTS</a:t>
            </a:r>
          </a:p>
        </p:txBody>
      </p:sp>
      <p:graphicFrame>
        <p:nvGraphicFramePr>
          <p:cNvPr id="19564" name="Group 108"/>
          <p:cNvGraphicFramePr>
            <a:graphicFrameLocks noGrp="1"/>
          </p:cNvGraphicFramePr>
          <p:nvPr>
            <p:ph type="tbl" idx="1"/>
          </p:nvPr>
        </p:nvGraphicFramePr>
        <p:xfrm>
          <a:off x="685800" y="1447800"/>
          <a:ext cx="7772400" cy="5053584"/>
        </p:xfrm>
        <a:graphic>
          <a:graphicData uri="http://schemas.openxmlformats.org/drawingml/2006/table">
            <a:tbl>
              <a:tblPr/>
              <a:tblGrid>
                <a:gridCol w="1943100"/>
                <a:gridCol w="1943100"/>
                <a:gridCol w="1943100"/>
                <a:gridCol w="1943100"/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PROGRAM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PARTNERS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COUNTRIES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2005-2006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Partenariat Educatif Grundtvig Action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Échanger sur les méthodes d'éducation des adultes</a:t>
                      </a: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ASOCIATA PENTRU INVATARE PERMAENTA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XIV ISTITUTO COMPRENSIVO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UNIVERSITE 3 MONTEIGNE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1-ROUMANIA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2- ITALIA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3 - France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9534" name="Picture 78" descr="\\Picasso\mon_disk\moyne.f\Mes images\logo-eac-flag-LLL-GRUNDTVIG_fr-redu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2400"/>
            <a:ext cx="1981200" cy="1247775"/>
          </a:xfrm>
          <a:prstGeom prst="rect">
            <a:avLst/>
          </a:prstGeom>
          <a:noFill/>
        </p:spPr>
      </p:pic>
      <p:pic>
        <p:nvPicPr>
          <p:cNvPr id="19537" name="Picture 81" descr="\\Picasso\mon_disk\moyne.f\Mes images\Gabriel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2362200"/>
            <a:ext cx="1676400" cy="1219200"/>
          </a:xfrm>
          <a:prstGeom prst="rect">
            <a:avLst/>
          </a:prstGeom>
          <a:noFill/>
        </p:spPr>
      </p:pic>
      <p:pic>
        <p:nvPicPr>
          <p:cNvPr id="19549" name="Picture 93" descr="\\Picasso\mon_disk\moyne.f\Mes images\sebastian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3886200"/>
            <a:ext cx="1176338" cy="882650"/>
          </a:xfrm>
          <a:prstGeom prst="rect">
            <a:avLst/>
          </a:prstGeom>
          <a:noFill/>
        </p:spPr>
      </p:pic>
      <p:pic>
        <p:nvPicPr>
          <p:cNvPr id="19565" name="Picture 109" descr="\\Picasso\mon_disk\moyne.f\Mes images\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34200" y="5181600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1143000"/>
          </a:xfrm>
          <a:solidFill>
            <a:srgbClr val="CC99FF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r>
              <a:rPr lang="fr-FR"/>
              <a:t>            EUROPEAN PROJECTS</a:t>
            </a:r>
          </a:p>
        </p:txBody>
      </p:sp>
      <p:pic>
        <p:nvPicPr>
          <p:cNvPr id="24580" name="Picture 4" descr="\\Picasso\mon_disk\moyne.f\Mes images\logo-eac-flag-LLL-GRUNDTVIG_fr-redu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1981200" cy="1247775"/>
          </a:xfrm>
          <a:prstGeom prst="rect">
            <a:avLst/>
          </a:prstGeom>
          <a:noFill/>
        </p:spPr>
      </p:pic>
      <p:graphicFrame>
        <p:nvGraphicFramePr>
          <p:cNvPr id="24666" name="Group 90"/>
          <p:cNvGraphicFramePr>
            <a:graphicFrameLocks noGrp="1"/>
          </p:cNvGraphicFramePr>
          <p:nvPr>
            <p:ph type="tbl" idx="1"/>
          </p:nvPr>
        </p:nvGraphicFramePr>
        <p:xfrm>
          <a:off x="685800" y="1981200"/>
          <a:ext cx="7772400" cy="4572000"/>
        </p:xfrm>
        <a:graphic>
          <a:graphicData uri="http://schemas.openxmlformats.org/drawingml/2006/table">
            <a:tbl>
              <a:tblPr/>
              <a:tblGrid>
                <a:gridCol w="1943100"/>
                <a:gridCol w="1943100"/>
                <a:gridCol w="1943100"/>
                <a:gridCol w="1943100"/>
              </a:tblGrid>
              <a:tr h="546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PROGRAM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PARTNERS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COUNTRIES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2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2005-2006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Partenariat Educatif Grundtvig Action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Narrow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On apprend l’anglais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L.U.E.T.E.C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UNIVERSITA DELLA TERZA ETA MOLA DI BARI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MOTERUS INFORMACIJOS CENTRAS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VARKAUDEN LUKION ALKULSLINJA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1-ITALIA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2-LITHUNIA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3-FINLAND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4634" name="Picture 58" descr="\\picasso\mon_disk\moyne.f\Mes images\arles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3048000"/>
            <a:ext cx="1092200" cy="819150"/>
          </a:xfrm>
          <a:prstGeom prst="rect">
            <a:avLst/>
          </a:prstGeom>
          <a:noFill/>
        </p:spPr>
      </p:pic>
      <p:pic>
        <p:nvPicPr>
          <p:cNvPr id="24647" name="Picture 71" descr="\\picasso\mon_disk\moyne.f\Mes images\arles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4495800"/>
            <a:ext cx="106680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solidFill>
            <a:srgbClr val="CC99FF"/>
          </a:solidFill>
          <a:ln/>
        </p:spPr>
        <p:txBody>
          <a:bodyPr/>
          <a:lstStyle/>
          <a:p>
            <a:r>
              <a:rPr lang="fr-FR"/>
              <a:t>            </a:t>
            </a:r>
            <a:r>
              <a:rPr lang="fr-FR">
                <a:solidFill>
                  <a:schemeClr val="tx1"/>
                </a:solidFill>
              </a:rPr>
              <a:t>EUROPEAN PROJECTS</a:t>
            </a:r>
          </a:p>
        </p:txBody>
      </p:sp>
      <p:pic>
        <p:nvPicPr>
          <p:cNvPr id="21508" name="Picture 4" descr="\\Picasso\mon_disk\moyne.f\Mes images\logo-eac-flag-LLL-GRUNDTVIG_fr-redu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52400"/>
            <a:ext cx="1524000" cy="960438"/>
          </a:xfrm>
          <a:prstGeom prst="rect">
            <a:avLst/>
          </a:prstGeom>
          <a:noFill/>
        </p:spPr>
      </p:pic>
      <p:graphicFrame>
        <p:nvGraphicFramePr>
          <p:cNvPr id="21567" name="Group 63"/>
          <p:cNvGraphicFramePr>
            <a:graphicFrameLocks noGrp="1"/>
          </p:cNvGraphicFramePr>
          <p:nvPr>
            <p:ph type="tbl" idx="1"/>
          </p:nvPr>
        </p:nvGraphicFramePr>
        <p:xfrm>
          <a:off x="1219200" y="1143000"/>
          <a:ext cx="7772400" cy="5562600"/>
        </p:xfrm>
        <a:graphic>
          <a:graphicData uri="http://schemas.openxmlformats.org/drawingml/2006/table">
            <a:tbl>
              <a:tblPr/>
              <a:tblGrid>
                <a:gridCol w="1943100"/>
                <a:gridCol w="1943100"/>
                <a:gridCol w="1943100"/>
                <a:gridCol w="1943100"/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PROGRAM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PARTNERS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COUNTRIES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2006-2007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Partenariat Educatif Grundtvig Action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Échanger sur les méthodes d'éducation des adultes</a:t>
                      </a: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ASOCIATA PENTRU INVATARE PERMAENTA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XIV ISTITUTO COMPRENSIVO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UNIVERSITE 3 MONTEIGNE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INSTITUTO PROV FORMACION ADULTOS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COCOF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I.T.S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1- ROUMANIA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2 - ITALIA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3 - France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4 - SPAIN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5 - BELGIUM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6 -GERMANY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1547" name="Picture 43" descr="\\Picasso\mon_disk\moyne.f\Mes images\centr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2895600"/>
            <a:ext cx="1524000" cy="1016000"/>
          </a:xfrm>
          <a:prstGeom prst="rect">
            <a:avLst/>
          </a:prstGeom>
          <a:noFill/>
        </p:spPr>
      </p:pic>
      <p:pic>
        <p:nvPicPr>
          <p:cNvPr id="21559" name="Picture 55" descr="\\Picasso\mon_disk\moyne.f\Mes images\Francia ottobre 2006 2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2800" y="4114800"/>
            <a:ext cx="1447800" cy="1085850"/>
          </a:xfrm>
          <a:prstGeom prst="rect">
            <a:avLst/>
          </a:prstGeom>
          <a:noFill/>
        </p:spPr>
      </p:pic>
      <p:pic>
        <p:nvPicPr>
          <p:cNvPr id="21566" name="Picture 62" descr="\\Picasso\mon_disk\moyne.f\Mes images\IMG_058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2800" y="5486400"/>
            <a:ext cx="1485900" cy="1114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219200"/>
          </a:xfrm>
          <a:solidFill>
            <a:srgbClr val="CC99FF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r>
              <a:rPr lang="fr-FR"/>
              <a:t>            EUROPEAN PROJECTS</a:t>
            </a:r>
          </a:p>
        </p:txBody>
      </p:sp>
      <p:pic>
        <p:nvPicPr>
          <p:cNvPr id="22532" name="Picture 4" descr="\\Picasso\mon_disk\moyne.f\Mes images\logo-eac-flag-LLL-GRUNDTVIG_fr-redu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1981200" cy="1400175"/>
          </a:xfrm>
          <a:prstGeom prst="rect">
            <a:avLst/>
          </a:prstGeom>
          <a:noFill/>
        </p:spPr>
      </p:pic>
      <p:graphicFrame>
        <p:nvGraphicFramePr>
          <p:cNvPr id="22581" name="Group 53"/>
          <p:cNvGraphicFramePr>
            <a:graphicFrameLocks noGrp="1"/>
          </p:cNvGraphicFramePr>
          <p:nvPr>
            <p:ph type="tbl" idx="1"/>
          </p:nvPr>
        </p:nvGraphicFramePr>
        <p:xfrm>
          <a:off x="685800" y="1981200"/>
          <a:ext cx="7772400" cy="4066032"/>
        </p:xfrm>
        <a:graphic>
          <a:graphicData uri="http://schemas.openxmlformats.org/drawingml/2006/table">
            <a:tbl>
              <a:tblPr/>
              <a:tblGrid>
                <a:gridCol w="1943100"/>
                <a:gridCol w="1943100"/>
                <a:gridCol w="1943100"/>
                <a:gridCol w="19431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PROGRAM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PARTNERS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COUNTRIES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57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2007-2009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Partenariat Educatif Grundtvig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R.E.P.A.I.R.E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INSTITUTO PROV FORMACION ADULTOS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COCOF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I.U.T MICHEL DE MONTEIGNE</a:t>
                      </a: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INSTITUT POUR LE DEVELOPPEMENT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SPAIN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BELGIUM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FRANCE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CORSE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2574" name="Picture 46" descr="\\Picasso\mon_disk\moyne.f\Mes images\Bureau ID Formation Bast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4038600"/>
            <a:ext cx="1828800" cy="16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772400" cy="1143000"/>
          </a:xfrm>
          <a:solidFill>
            <a:srgbClr val="CC99FF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r>
              <a:rPr lang="fr-FR"/>
              <a:t>            EUROPEAN PROJECTS</a:t>
            </a:r>
          </a:p>
        </p:txBody>
      </p:sp>
      <p:graphicFrame>
        <p:nvGraphicFramePr>
          <p:cNvPr id="31777" name="Group 33"/>
          <p:cNvGraphicFramePr>
            <a:graphicFrameLocks noGrp="1"/>
          </p:cNvGraphicFramePr>
          <p:nvPr>
            <p:ph type="tbl" idx="1"/>
          </p:nvPr>
        </p:nvGraphicFramePr>
        <p:xfrm>
          <a:off x="685800" y="1981200"/>
          <a:ext cx="7772400" cy="4114800"/>
        </p:xfrm>
        <a:graphic>
          <a:graphicData uri="http://schemas.openxmlformats.org/drawingml/2006/table">
            <a:tbl>
              <a:tblPr/>
              <a:tblGrid>
                <a:gridCol w="1943100"/>
                <a:gridCol w="1943100"/>
                <a:gridCol w="1943100"/>
                <a:gridCol w="1943100"/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PROGRAM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PARTNERS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COUNTRIES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5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2009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Grundtvig preparatory visits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ALYTUS KOLEGIA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LITHUNIA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1765" name="Picture 21" descr="\\Picasso\mon_disk\moyne.f\Mes images\logo-eac-flag-LLL-GRUNDTVIG_fr-redu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1981200" cy="1400175"/>
          </a:xfrm>
          <a:prstGeom prst="rect">
            <a:avLst/>
          </a:prstGeom>
          <a:noFill/>
        </p:spPr>
      </p:pic>
      <p:pic>
        <p:nvPicPr>
          <p:cNvPr id="31779" name="Picture 35" descr="C:\Documents and Settings\moyne.f\Bureau\lituanie_cart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3581400"/>
            <a:ext cx="3276600" cy="23987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solidFill>
            <a:srgbClr val="CC99FF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r>
              <a:rPr lang="fr-FR"/>
              <a:t>            EUROPEAN PROJECTS</a:t>
            </a:r>
          </a:p>
        </p:txBody>
      </p:sp>
      <p:graphicFrame>
        <p:nvGraphicFramePr>
          <p:cNvPr id="20525" name="Group 45"/>
          <p:cNvGraphicFramePr>
            <a:graphicFrameLocks noGrp="1"/>
          </p:cNvGraphicFramePr>
          <p:nvPr>
            <p:ph type="tbl" idx="1"/>
          </p:nvPr>
        </p:nvGraphicFramePr>
        <p:xfrm>
          <a:off x="685800" y="1752600"/>
          <a:ext cx="7772400" cy="3934968"/>
        </p:xfrm>
        <a:graphic>
          <a:graphicData uri="http://schemas.openxmlformats.org/drawingml/2006/table">
            <a:tbl>
              <a:tblPr/>
              <a:tblGrid>
                <a:gridCol w="1943100"/>
                <a:gridCol w="1943100"/>
                <a:gridCol w="1943100"/>
                <a:gridCol w="1943100"/>
              </a:tblGrid>
              <a:tr h="990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PROGRAM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PARTNERS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COUNTRIES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57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2009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grundtvig workshop</a:t>
                      </a: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Berlin in Europe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9900"/>
                        </a:solidFill>
                        <a:effectLst/>
                        <a:latin typeface="Arial Narrow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Europe in berlin</a:t>
                      </a: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OWEN e.V Mobile Akademie für Geschlechterdemokratie und Friedensförderung</a:t>
                      </a: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GERMANY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0519" name="Picture 39" descr="\\Picasso\mon_disk\moyne.f\Mes images\DSCF67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3733800"/>
            <a:ext cx="1676400" cy="1219200"/>
          </a:xfrm>
          <a:prstGeom prst="rect">
            <a:avLst/>
          </a:prstGeom>
          <a:noFill/>
        </p:spPr>
      </p:pic>
      <p:pic>
        <p:nvPicPr>
          <p:cNvPr id="20523" name="Picture 43" descr="\\Picasso\mon_disk\moyne.f\Mes images\logo-eac-flag-LLL-GRUNDTVIG_fr-redui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52400"/>
            <a:ext cx="1981200" cy="1247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noFill/>
          <a:ln w="19050" cap="rnd">
            <a:solidFill>
              <a:schemeClr val="tx1"/>
            </a:solidFill>
            <a:prstDash val="sysDot"/>
          </a:ln>
        </p:spPr>
        <p:txBody>
          <a:bodyPr/>
          <a:lstStyle/>
          <a:p>
            <a:r>
              <a:rPr lang="fr-FR"/>
              <a:t>SOUTH OF FRANCE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3556" name="Picture 4" descr="\\Picasso\mon_disk\moyne.f\Mes images\image0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981200"/>
            <a:ext cx="7729538" cy="452596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772400" cy="1143000"/>
          </a:xfrm>
          <a:solidFill>
            <a:srgbClr val="CC99FF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r>
              <a:rPr lang="fr-FR"/>
              <a:t>            EUROPEAN PROJECTS</a:t>
            </a:r>
          </a:p>
        </p:txBody>
      </p:sp>
      <p:pic>
        <p:nvPicPr>
          <p:cNvPr id="30724" name="Picture 4" descr="\\Picasso\mon_disk\moyne.f\Mes images\logo-eac-flag-LLL-GRUNDTVIG_fr-redu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0"/>
            <a:ext cx="1981200" cy="1247775"/>
          </a:xfrm>
          <a:prstGeom prst="rect">
            <a:avLst/>
          </a:prstGeom>
          <a:noFill/>
        </p:spPr>
      </p:pic>
      <p:graphicFrame>
        <p:nvGraphicFramePr>
          <p:cNvPr id="30754" name="Group 34"/>
          <p:cNvGraphicFramePr>
            <a:graphicFrameLocks noGrp="1"/>
          </p:cNvGraphicFramePr>
          <p:nvPr>
            <p:ph type="tbl" idx="1"/>
          </p:nvPr>
        </p:nvGraphicFramePr>
        <p:xfrm>
          <a:off x="685800" y="1981200"/>
          <a:ext cx="7772400" cy="4419600"/>
        </p:xfrm>
        <a:graphic>
          <a:graphicData uri="http://schemas.openxmlformats.org/drawingml/2006/table">
            <a:tbl>
              <a:tblPr/>
              <a:tblGrid>
                <a:gridCol w="1943100"/>
                <a:gridCol w="1943100"/>
                <a:gridCol w="1943100"/>
                <a:gridCol w="19431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PROGRAM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PARTNERS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COUNTRIES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6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Grundtvig Visits and Exchanges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isits and Exchanges</a:t>
                      </a: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I.T.S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GERMANY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0752" name="Picture 32" descr="\\picasso\mon_disk\moyne.f\Mes images\Duisburg 04.-07.2007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3048000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5" name="Picture 35" descr="\\picasso\mon_disk\moyne.f\Mes images\Tectru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4267200"/>
            <a:ext cx="2514600" cy="2011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  <a:solidFill>
            <a:srgbClr val="339966"/>
          </a:solidFill>
          <a:ln/>
        </p:spPr>
        <p:txBody>
          <a:bodyPr/>
          <a:lstStyle/>
          <a:p>
            <a:r>
              <a:rPr lang="fr-FR"/>
              <a:t>ARLES &amp; SURROUNDINGS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8077200" cy="4114800"/>
          </a:xfrm>
        </p:spPr>
        <p:txBody>
          <a:bodyPr/>
          <a:lstStyle/>
          <a:p>
            <a:pPr>
              <a:buFontTx/>
              <a:buBlip>
                <a:blip r:embed="rId3"/>
              </a:buBlip>
            </a:pPr>
            <a:r>
              <a:rPr lang="fr-FR" sz="2400"/>
              <a:t>Pont du Gard,</a:t>
            </a:r>
          </a:p>
          <a:p>
            <a:pPr>
              <a:buFontTx/>
              <a:buNone/>
            </a:pPr>
            <a:r>
              <a:rPr lang="fr-FR" sz="2400"/>
              <a:t>&amp; Roman theater</a:t>
            </a:r>
          </a:p>
          <a:p>
            <a:pPr>
              <a:buFontTx/>
              <a:buBlip>
                <a:blip r:embed="rId3"/>
              </a:buBlip>
            </a:pPr>
            <a:endParaRPr lang="fr-FR" sz="2400"/>
          </a:p>
          <a:p>
            <a:pPr>
              <a:buFontTx/>
              <a:buBlip>
                <a:blip r:embed="rId3"/>
              </a:buBlip>
            </a:pPr>
            <a:endParaRPr lang="fr-FR" sz="2400"/>
          </a:p>
          <a:p>
            <a:pPr>
              <a:buFontTx/>
              <a:buNone/>
            </a:pPr>
            <a:endParaRPr lang="fr-FR" sz="2400"/>
          </a:p>
          <a:p>
            <a:pPr>
              <a:buFontTx/>
              <a:buBlip>
                <a:blip r:embed="rId3"/>
              </a:buBlip>
            </a:pPr>
            <a:endParaRPr lang="fr-FR" sz="2400"/>
          </a:p>
          <a:p>
            <a:pPr>
              <a:buFontTx/>
              <a:buBlip>
                <a:blip r:embed="rId3"/>
              </a:buBlip>
            </a:pPr>
            <a:r>
              <a:rPr lang="fr-FR" sz="2400"/>
              <a:t>French restaurants</a:t>
            </a:r>
          </a:p>
          <a:p>
            <a:pPr>
              <a:buFontTx/>
              <a:buNone/>
            </a:pPr>
            <a:endParaRPr lang="fr-FR" sz="2400"/>
          </a:p>
          <a:p>
            <a:pPr algn="ctr">
              <a:buFontTx/>
              <a:buNone/>
            </a:pPr>
            <a:r>
              <a:rPr lang="fr-FR" sz="2400" b="1">
                <a:solidFill>
                  <a:srgbClr val="DDDDD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THANKS A LOT FOR YOUR LISTENING</a:t>
            </a:r>
          </a:p>
          <a:p>
            <a:endParaRPr lang="fr-FR" sz="2400"/>
          </a:p>
          <a:p>
            <a:endParaRPr lang="fr-FR" sz="2400"/>
          </a:p>
          <a:p>
            <a:endParaRPr lang="fr-FR" sz="2400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  <a:p>
            <a:pPr>
              <a:buFontTx/>
              <a:buNone/>
            </a:pPr>
            <a:endParaRPr lang="fr-FR"/>
          </a:p>
        </p:txBody>
      </p:sp>
      <p:pic>
        <p:nvPicPr>
          <p:cNvPr id="29701" name="Picture 5" descr="\\picasso\mon_disk\moyne.f\Mes images\Francia ottobre 2006 2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1447800"/>
            <a:ext cx="2438400" cy="1830388"/>
          </a:xfrm>
          <a:prstGeom prst="rect">
            <a:avLst/>
          </a:prstGeom>
          <a:noFill/>
        </p:spPr>
      </p:pic>
      <p:pic>
        <p:nvPicPr>
          <p:cNvPr id="29702" name="Picture 6" descr="\\picasso\mon_disk\moyne.f\Mes images\Francia ottobre 2006 29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6400" y="2895600"/>
            <a:ext cx="3124200" cy="2343150"/>
          </a:xfrm>
          <a:prstGeom prst="rect">
            <a:avLst/>
          </a:prstGeom>
          <a:noFill/>
        </p:spPr>
      </p:pic>
      <p:pic>
        <p:nvPicPr>
          <p:cNvPr id="29703" name="Picture 7" descr="\\picasso\mon_disk\moyne.f\Mes images\visite préparatoire GRUNDTVIG 2- Arles 2005 04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77000" y="1295400"/>
            <a:ext cx="25400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  <a:noFill/>
          <a:ln w="19050">
            <a:solidFill>
              <a:schemeClr val="tx1"/>
            </a:solidFill>
          </a:ln>
        </p:spPr>
        <p:txBody>
          <a:bodyPr/>
          <a:lstStyle/>
          <a:p>
            <a:r>
              <a:rPr lang="fr-FR" b="1"/>
              <a:t>AREA OF ARLES, FRANCE</a:t>
            </a: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676400"/>
            <a:ext cx="7772400" cy="4876800"/>
          </a:xfrm>
          <a:noFill/>
          <a:ln w="1905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r>
              <a:rPr lang="fr-FR"/>
              <a:t>MAIN ACTIVITIES</a:t>
            </a:r>
          </a:p>
        </p:txBody>
      </p:sp>
      <p:graphicFrame>
        <p:nvGraphicFramePr>
          <p:cNvPr id="6193" name="Group 49"/>
          <p:cNvGraphicFramePr>
            <a:graphicFrameLocks noGrp="1"/>
          </p:cNvGraphicFramePr>
          <p:nvPr>
            <p:ph type="tbl" idx="1"/>
          </p:nvPr>
        </p:nvGraphicFramePr>
        <p:xfrm>
          <a:off x="685800" y="914400"/>
          <a:ext cx="7696200" cy="5791200"/>
        </p:xfrm>
        <a:graphic>
          <a:graphicData uri="http://schemas.openxmlformats.org/drawingml/2006/table">
            <a:tbl>
              <a:tblPr/>
              <a:tblGrid>
                <a:gridCol w="3848100"/>
                <a:gridCol w="3848100"/>
              </a:tblGrid>
              <a:tr h="1447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1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2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162" name="Picture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066800"/>
            <a:ext cx="3124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69" name="Picture 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990600"/>
            <a:ext cx="1600200" cy="127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70" name="Picture 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2514600"/>
            <a:ext cx="148907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80" name="Picture 3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38800" y="2514600"/>
            <a:ext cx="1687513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88" name="Picture 4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0400" y="5334000"/>
            <a:ext cx="56197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89" name="Picture 4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66800" y="5334000"/>
            <a:ext cx="1981200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noFill/>
          <a:ln w="19050">
            <a:solidFill>
              <a:schemeClr val="tx1"/>
            </a:solidFill>
          </a:ln>
        </p:spPr>
        <p:txBody>
          <a:bodyPr/>
          <a:lstStyle/>
          <a:p>
            <a:pPr algn="r"/>
            <a:r>
              <a:rPr lang="fr-FR"/>
              <a:t>                                 RIVER     PORT OF ARLES</a:t>
            </a:r>
          </a:p>
        </p:txBody>
      </p:sp>
      <p:pic>
        <p:nvPicPr>
          <p:cNvPr id="17411" name="Picture 3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noFill/>
          <a:ln w="19050">
            <a:solidFill>
              <a:schemeClr val="tx1"/>
            </a:solidFill>
          </a:ln>
        </p:spPr>
      </p:pic>
      <p:sp>
        <p:nvSpPr>
          <p:cNvPr id="17412" name="Rectangle 4"/>
          <p:cNvSpPr>
            <a:spLocks noGrp="1" noChangeArrowheads="1"/>
          </p:cNvSpPr>
          <p:nvPr>
            <p:ph type="body" sz="half" idx="2"/>
          </p:nvPr>
        </p:nvSpPr>
        <p:spPr>
          <a:noFill/>
          <a:ln w="19050">
            <a:solidFill>
              <a:schemeClr val="tx1"/>
            </a:solidFill>
          </a:ln>
        </p:spPr>
        <p:txBody>
          <a:bodyPr/>
          <a:lstStyle/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1600" b="1"/>
              <a:t>This is the first river port where boats can cross. This river port welcome small and big ships during connexions by road.</a:t>
            </a:r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endParaRPr lang="fr-FR" sz="1600" b="1"/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1600" b="1"/>
              <a:t>There are more than 30 connexions to EUROPE and AFRICA, e.g.</a:t>
            </a:r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endParaRPr lang="fr-FR" sz="1600" b="1"/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1600" b="1"/>
              <a:t>This River Port receive connexions from the railway and there are more than 4 000 m2 of warehouses and business buildings to welcome enterprises, firms.</a:t>
            </a:r>
            <a:r>
              <a:rPr lang="fr-FR" sz="1600"/>
              <a:t> </a:t>
            </a:r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endParaRPr lang="fr-FR" sz="1600"/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1600" b="1"/>
              <a:t>They are all in fields of the logistics and transports.</a:t>
            </a:r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9200" y="685800"/>
            <a:ext cx="28575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noFill/>
          <a:ln w="19050" cap="rnd">
            <a:solidFill>
              <a:schemeClr val="tx1"/>
            </a:solidFill>
            <a:prstDash val="sysDot"/>
          </a:ln>
        </p:spPr>
        <p:txBody>
          <a:bodyPr/>
          <a:lstStyle/>
          <a:p>
            <a:pPr algn="r"/>
            <a:r>
              <a:rPr lang="fr-FR"/>
              <a:t>                       CONGRESS CENTER</a:t>
            </a:r>
          </a:p>
        </p:txBody>
      </p:sp>
      <p:pic>
        <p:nvPicPr>
          <p:cNvPr id="18435" name="Picture 3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ln w="19050">
            <a:solidFill>
              <a:schemeClr val="tx1"/>
            </a:solidFill>
          </a:ln>
        </p:spPr>
      </p:pic>
      <p:sp>
        <p:nvSpPr>
          <p:cNvPr id="18436" name="Rectangle 4"/>
          <p:cNvSpPr>
            <a:spLocks noGrp="1" noChangeArrowheads="1"/>
          </p:cNvSpPr>
          <p:nvPr>
            <p:ph type="body" sz="half" idx="2"/>
          </p:nvPr>
        </p:nvSpPr>
        <p:spPr>
          <a:noFill/>
          <a:ln w="19050">
            <a:solidFill>
              <a:schemeClr val="tx1"/>
            </a:solidFill>
          </a:ln>
        </p:spPr>
        <p:txBody>
          <a:bodyPr/>
          <a:lstStyle/>
          <a:p>
            <a:pPr>
              <a:lnSpc>
                <a:spcPct val="90000"/>
              </a:lnSpc>
            </a:pPr>
            <a:endParaRPr lang="fr-FR" sz="900" b="1"/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1600"/>
              <a:t>More than 2700 m² Open space.</a:t>
            </a:r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1600"/>
              <a:t>10 rooms of different size ( from 20 chairs to 200 chairs ).</a:t>
            </a:r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1600"/>
              <a:t> A large place with a inside free without pillars</a:t>
            </a:r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1600"/>
              <a:t>  A quick connexion from motorway and of train and of  aeroport. </a:t>
            </a:r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1600"/>
              <a:t>A large free parking for 250 cars and trucks.</a:t>
            </a:r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1600"/>
              <a:t> A friendly team of 10 people</a:t>
            </a:r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1600"/>
              <a:t>  A very nice surrounding with monuments, like the old bridge, arena, theatre, museums, and painting of VAN GOGH</a:t>
            </a:r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1600"/>
              <a:t>  A blue sky, a sweet winter and a lot sun in a peaceful surroundings</a:t>
            </a:r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76425" y="228600"/>
            <a:ext cx="1077913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  <a:noFill/>
          <a:ln w="19050">
            <a:solidFill>
              <a:schemeClr val="tx1"/>
            </a:solidFill>
          </a:ln>
        </p:spPr>
        <p:txBody>
          <a:bodyPr/>
          <a:lstStyle/>
          <a:p>
            <a:r>
              <a:rPr lang="fr-FR" sz="3600"/>
              <a:t>LOGOS OF ACTIVITIES FROM THE VOCATIONAL TRAINING CENTER</a:t>
            </a:r>
          </a:p>
        </p:txBody>
      </p:sp>
      <p:graphicFrame>
        <p:nvGraphicFramePr>
          <p:cNvPr id="8234" name="Group 42"/>
          <p:cNvGraphicFramePr>
            <a:graphicFrameLocks noGrp="1"/>
          </p:cNvGraphicFramePr>
          <p:nvPr>
            <p:ph type="tbl" idx="1"/>
          </p:nvPr>
        </p:nvGraphicFramePr>
        <p:xfrm>
          <a:off x="685800" y="1828800"/>
          <a:ext cx="7772400" cy="4419600"/>
        </p:xfrm>
        <a:graphic>
          <a:graphicData uri="http://schemas.openxmlformats.org/drawingml/2006/table">
            <a:tbl>
              <a:tblPr/>
              <a:tblGrid>
                <a:gridCol w="2590800"/>
                <a:gridCol w="2590800"/>
                <a:gridCol w="2590800"/>
              </a:tblGrid>
              <a:tr h="1181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8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52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8218" name="Picture 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1981200"/>
            <a:ext cx="154463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23" name="Picture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3200400"/>
            <a:ext cx="1143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24" name="Picture 3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14800" y="32004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35" name="Picture 4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4953000"/>
            <a:ext cx="25146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37" name="Picture 4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81400" y="5029200"/>
            <a:ext cx="480060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38" name="Picture 46" descr="\\picasso\mon_disk\moyne.f\Mes images\eoep1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9800" y="3173413"/>
            <a:ext cx="2171700" cy="977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noFill/>
          <a:ln w="19050" cap="rnd">
            <a:solidFill>
              <a:schemeClr val="tx1"/>
            </a:solidFill>
            <a:prstDash val="sysDot"/>
          </a:ln>
        </p:spPr>
        <p:txBody>
          <a:bodyPr/>
          <a:lstStyle/>
          <a:p>
            <a:r>
              <a:rPr lang="fr-FR" sz="2800"/>
              <a:t>VOCATIONAL TRAINING CENTER</a:t>
            </a:r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981200"/>
            <a:ext cx="3668713" cy="3962400"/>
          </a:xfrm>
          <a:noFill/>
          <a:ln w="19050">
            <a:solidFill>
              <a:schemeClr val="tx1"/>
            </a:solidFill>
          </a:ln>
        </p:spPr>
      </p:pic>
      <p:sp>
        <p:nvSpPr>
          <p:cNvPr id="9220" name="Rectangle 4"/>
          <p:cNvSpPr>
            <a:spLocks noGrp="1" noChangeArrowheads="1"/>
          </p:cNvSpPr>
          <p:nvPr>
            <p:ph type="body" sz="half" idx="2"/>
          </p:nvPr>
        </p:nvSpPr>
        <p:spPr>
          <a:noFill/>
          <a:ln w="19050">
            <a:solidFill>
              <a:schemeClr val="tx1"/>
            </a:solidFill>
          </a:ln>
        </p:spPr>
        <p:txBody>
          <a:bodyPr/>
          <a:lstStyle/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2400"/>
              <a:t>Contact : </a:t>
            </a:r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2400"/>
              <a:t>Delphine LAFOREST</a:t>
            </a:r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endParaRPr lang="fr-FR" sz="2400"/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2000" b="1"/>
              <a:t>INDIVIDUAL TRAINING AND E-LEARNING WORKSHOP OF ARLES</a:t>
            </a:r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endParaRPr lang="fr-FR" sz="2000" b="1"/>
          </a:p>
          <a:p>
            <a:pPr>
              <a:lnSpc>
                <a:spcPct val="90000"/>
              </a:lnSpc>
              <a:buFontTx/>
              <a:buBlip>
                <a:blip r:embed="rId3"/>
              </a:buBlip>
            </a:pPr>
            <a:r>
              <a:rPr lang="fr-FR" sz="2400" b="1"/>
              <a:t>APP - CFC </a:t>
            </a:r>
            <a:r>
              <a:rPr lang="fr-FR" sz="2400"/>
              <a:t/>
            </a:r>
            <a:br>
              <a:rPr lang="fr-FR" sz="2400"/>
            </a:br>
            <a:r>
              <a:rPr lang="fr-FR" sz="2400"/>
              <a:t>Chemin du Temple </a:t>
            </a:r>
            <a:br>
              <a:rPr lang="fr-FR" sz="2400"/>
            </a:br>
            <a:r>
              <a:rPr lang="fr-FR" sz="2400"/>
              <a:t>13200 ARLES </a:t>
            </a:r>
            <a:br>
              <a:rPr lang="fr-FR" sz="2400"/>
            </a:br>
            <a:r>
              <a:rPr lang="fr-FR" sz="2400"/>
              <a:t>Tél. : 04 90 99 46 60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noFill/>
          <a:ln w="19050">
            <a:solidFill>
              <a:schemeClr val="tx1"/>
            </a:solidFill>
          </a:ln>
        </p:spPr>
      </p:pic>
      <p:sp>
        <p:nvSpPr>
          <p:cNvPr id="10244" name="Rectangle 4"/>
          <p:cNvSpPr>
            <a:spLocks noGrp="1" noChangeArrowheads="1"/>
          </p:cNvSpPr>
          <p:nvPr>
            <p:ph type="body" sz="half" idx="2"/>
          </p:nvPr>
        </p:nvSpPr>
        <p:spPr>
          <a:noFill/>
          <a:ln w="19050">
            <a:solidFill>
              <a:schemeClr val="tx1"/>
            </a:solidFill>
          </a:ln>
        </p:spPr>
        <p:txBody>
          <a:bodyPr/>
          <a:lstStyle/>
          <a:p>
            <a:pPr>
              <a:buFontTx/>
              <a:buNone/>
            </a:pPr>
            <a:endParaRPr lang="fr-FR" sz="1200" b="1"/>
          </a:p>
          <a:p>
            <a:pPr>
              <a:buFontTx/>
              <a:buNone/>
            </a:pPr>
            <a:r>
              <a:rPr lang="fr-FR" sz="2000" b="1"/>
              <a:t>You are </a:t>
            </a:r>
          </a:p>
          <a:p>
            <a:pPr>
              <a:buFontTx/>
              <a:buNone/>
            </a:pPr>
            <a:endParaRPr lang="fr-FR" sz="2000" b="1"/>
          </a:p>
          <a:p>
            <a:pPr>
              <a:buFontTx/>
              <a:buBlip>
                <a:blip r:embed="rId3"/>
              </a:buBlip>
            </a:pPr>
            <a:r>
              <a:rPr lang="fr-FR" sz="2000" b="1"/>
              <a:t>Unemployed people,</a:t>
            </a:r>
          </a:p>
          <a:p>
            <a:pPr>
              <a:buFontTx/>
              <a:buBlip>
                <a:blip r:embed="rId3"/>
              </a:buBlip>
            </a:pPr>
            <a:r>
              <a:rPr lang="fr-FR" sz="2000" b="1"/>
              <a:t>Workers,</a:t>
            </a:r>
          </a:p>
          <a:p>
            <a:pPr>
              <a:buFontTx/>
              <a:buBlip>
                <a:blip r:embed="rId3"/>
              </a:buBlip>
            </a:pPr>
            <a:r>
              <a:rPr lang="fr-FR" sz="2000" b="1"/>
              <a:t>Handicapped worker, </a:t>
            </a:r>
          </a:p>
          <a:p>
            <a:pPr>
              <a:buFontTx/>
              <a:buBlip>
                <a:blip r:embed="rId3"/>
              </a:buBlip>
            </a:pPr>
            <a:r>
              <a:rPr lang="fr-FR" sz="2000" b="1"/>
              <a:t>Trainees,</a:t>
            </a:r>
          </a:p>
          <a:p>
            <a:pPr>
              <a:buFontTx/>
              <a:buBlip>
                <a:blip r:embed="rId3"/>
              </a:buBlip>
            </a:pPr>
            <a:r>
              <a:rPr lang="fr-FR" sz="2000" b="1"/>
              <a:t>Individual without funding,</a:t>
            </a:r>
          </a:p>
          <a:p>
            <a:pPr>
              <a:buFontTx/>
              <a:buBlip>
                <a:blip r:embed="rId3"/>
              </a:buBlip>
            </a:pPr>
            <a:r>
              <a:rPr lang="fr-FR" sz="2000" b="1"/>
              <a:t>Senior citizens,</a:t>
            </a:r>
          </a:p>
          <a:p>
            <a:pPr>
              <a:buFontTx/>
              <a:buBlip>
                <a:blip r:embed="rId3"/>
              </a:buBlip>
            </a:pPr>
            <a:r>
              <a:rPr lang="fr-FR" sz="2000" b="1"/>
              <a:t>Students.</a:t>
            </a:r>
          </a:p>
          <a:p>
            <a:endParaRPr lang="fr-FR" sz="2000" b="1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sz="half" idx="1"/>
          </p:nvPr>
        </p:nvSpPr>
        <p:spPr>
          <a:solidFill>
            <a:srgbClr val="FFFF99"/>
          </a:solidFill>
          <a:ln w="63500" cap="flat" cmpd="dbl">
            <a:solidFill>
              <a:schemeClr val="tx1"/>
            </a:solidFill>
            <a:prstDash val="dash"/>
          </a:ln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fr-FR" sz="2000" b="1"/>
              <a:t>Program </a:t>
            </a:r>
            <a:endParaRPr lang="fr-FR" sz="2000"/>
          </a:p>
          <a:p>
            <a:pPr>
              <a:lnSpc>
                <a:spcPct val="90000"/>
              </a:lnSpc>
              <a:buFontTx/>
              <a:buBlip>
                <a:blip r:embed="rId4"/>
              </a:buBlip>
            </a:pPr>
            <a:r>
              <a:rPr lang="fr-FR" sz="1400"/>
              <a:t>Software : Word, Excel, Free software «  Impress », Internet, </a:t>
            </a:r>
            <a:br>
              <a:rPr lang="fr-FR" sz="1400"/>
            </a:br>
            <a:r>
              <a:rPr lang="fr-FR" sz="1400"/>
              <a:t> </a:t>
            </a:r>
          </a:p>
          <a:p>
            <a:pPr>
              <a:lnSpc>
                <a:spcPct val="90000"/>
              </a:lnSpc>
              <a:buFontTx/>
              <a:buBlip>
                <a:blip r:embed="rId4"/>
              </a:buBlip>
            </a:pPr>
            <a:r>
              <a:rPr lang="fr-FR" sz="1400"/>
              <a:t>Improve basics skills in French, </a:t>
            </a:r>
          </a:p>
          <a:p>
            <a:pPr>
              <a:lnSpc>
                <a:spcPct val="90000"/>
              </a:lnSpc>
              <a:buFontTx/>
              <a:buNone/>
            </a:pPr>
            <a:endParaRPr lang="fr-FR" sz="1400"/>
          </a:p>
          <a:p>
            <a:pPr>
              <a:lnSpc>
                <a:spcPct val="90000"/>
              </a:lnSpc>
              <a:buFontTx/>
              <a:buBlip>
                <a:blip r:embed="rId4"/>
              </a:buBlip>
            </a:pPr>
            <a:r>
              <a:rPr lang="fr-FR" sz="1400"/>
              <a:t>Improve skills in Accounting, Mathematics, logic and geometry,</a:t>
            </a:r>
            <a:br>
              <a:rPr lang="fr-FR" sz="1400"/>
            </a:br>
            <a:r>
              <a:rPr lang="fr-FR" sz="1400"/>
              <a:t> </a:t>
            </a:r>
          </a:p>
          <a:p>
            <a:pPr>
              <a:lnSpc>
                <a:spcPct val="90000"/>
              </a:lnSpc>
              <a:buFontTx/>
              <a:buBlip>
                <a:blip r:embed="rId4"/>
              </a:buBlip>
            </a:pPr>
            <a:r>
              <a:rPr lang="fr-FR" sz="1400"/>
              <a:t>Improve skills in General cultural surrounding of France and the area,</a:t>
            </a:r>
          </a:p>
          <a:p>
            <a:pPr>
              <a:lnSpc>
                <a:spcPct val="90000"/>
              </a:lnSpc>
              <a:buFontTx/>
              <a:buBlip>
                <a:blip r:embed="rId4"/>
              </a:buBlip>
            </a:pPr>
            <a:endParaRPr lang="fr-FR" sz="1400"/>
          </a:p>
          <a:p>
            <a:pPr>
              <a:lnSpc>
                <a:spcPct val="90000"/>
              </a:lnSpc>
              <a:buFontTx/>
              <a:buBlip>
                <a:blip r:embed="rId4"/>
              </a:buBlip>
            </a:pPr>
            <a:r>
              <a:rPr lang="fr-FR" sz="1400"/>
              <a:t>Training and learning to prepare Competition public,</a:t>
            </a:r>
          </a:p>
          <a:p>
            <a:pPr>
              <a:lnSpc>
                <a:spcPct val="90000"/>
              </a:lnSpc>
              <a:buFontTx/>
              <a:buNone/>
            </a:pPr>
            <a:endParaRPr lang="fr-FR" sz="1400"/>
          </a:p>
          <a:p>
            <a:pPr>
              <a:lnSpc>
                <a:spcPct val="90000"/>
              </a:lnSpc>
              <a:buFontTx/>
              <a:buBlip>
                <a:blip r:embed="rId4"/>
              </a:buBlip>
            </a:pPr>
            <a:r>
              <a:rPr lang="fr-FR" sz="1400"/>
              <a:t>Training courses in English, Spanish, german and Italian.</a:t>
            </a:r>
          </a:p>
          <a:p>
            <a:pPr>
              <a:lnSpc>
                <a:spcPct val="90000"/>
              </a:lnSpc>
            </a:pPr>
            <a:endParaRPr lang="fr-FR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631</Words>
  <Application>Microsoft Office PowerPoint</Application>
  <PresentationFormat>Předvádění na obrazovce (4:3)</PresentationFormat>
  <Paragraphs>310</Paragraphs>
  <Slides>21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2" baseType="lpstr">
      <vt:lpstr>Modèle par défaut</vt:lpstr>
      <vt:lpstr>THE CHAMBER OF COMMERCE AND INDUSTRY OF ARLES, FRANCE</vt:lpstr>
      <vt:lpstr>SOUTH OF FRANCE</vt:lpstr>
      <vt:lpstr>AREA OF ARLES, FRANCE</vt:lpstr>
      <vt:lpstr>MAIN ACTIVITIES</vt:lpstr>
      <vt:lpstr>                                 RIVER     PORT OF ARLES</vt:lpstr>
      <vt:lpstr>                       CONGRESS CENTER</vt:lpstr>
      <vt:lpstr>LOGOS OF ACTIVITIES FROM THE VOCATIONAL TRAINING CENTER</vt:lpstr>
      <vt:lpstr>VOCATIONAL TRAINING CENTER</vt:lpstr>
      <vt:lpstr>Snímek 9</vt:lpstr>
      <vt:lpstr>VOCATIONAL TRAINING CENTER</vt:lpstr>
      <vt:lpstr>Snímek 11</vt:lpstr>
      <vt:lpstr>OTHERS ACTIVITIES</vt:lpstr>
      <vt:lpstr>            EUROPEAN PROJECTS</vt:lpstr>
      <vt:lpstr>            EUROPEAN PROJECTS</vt:lpstr>
      <vt:lpstr>            EUROPEAN PROJECTS</vt:lpstr>
      <vt:lpstr>            EUROPEAN PROJECTS</vt:lpstr>
      <vt:lpstr>            EUROPEAN PROJECTS</vt:lpstr>
      <vt:lpstr>            EUROPEAN PROJECTS</vt:lpstr>
      <vt:lpstr>            EUROPEAN PROJECTS</vt:lpstr>
      <vt:lpstr>            EUROPEAN PROJECTS</vt:lpstr>
      <vt:lpstr>ARLES &amp; SURROUNDINGS</vt:lpstr>
    </vt:vector>
  </TitlesOfParts>
  <Company>CCIPA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la CCI du Pays d’Arles</dc:title>
  <dc:creator>Moyne.f</dc:creator>
  <cp:lastModifiedBy>lenka.pacovska</cp:lastModifiedBy>
  <cp:revision>68</cp:revision>
  <dcterms:created xsi:type="dcterms:W3CDTF">2010-09-24T12:04:08Z</dcterms:created>
  <dcterms:modified xsi:type="dcterms:W3CDTF">2010-10-13T08:04:44Z</dcterms:modified>
</cp:coreProperties>
</file>