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85" r:id="rId2"/>
    <p:sldId id="257" r:id="rId3"/>
    <p:sldId id="284" r:id="rId4"/>
    <p:sldId id="258" r:id="rId5"/>
    <p:sldId id="269" r:id="rId6"/>
    <p:sldId id="267" r:id="rId7"/>
    <p:sldId id="282" r:id="rId8"/>
    <p:sldId id="271" r:id="rId9"/>
    <p:sldId id="280" r:id="rId10"/>
    <p:sldId id="278" r:id="rId11"/>
    <p:sldId id="274" r:id="rId12"/>
    <p:sldId id="277" r:id="rId13"/>
    <p:sldId id="276" r:id="rId14"/>
    <p:sldId id="275" r:id="rId15"/>
    <p:sldId id="259" r:id="rId16"/>
    <p:sldId id="286" r:id="rId17"/>
    <p:sldId id="260" r:id="rId18"/>
    <p:sldId id="268" r:id="rId19"/>
    <p:sldId id="266" r:id="rId20"/>
    <p:sldId id="281" r:id="rId21"/>
    <p:sldId id="283" r:id="rId2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 initials="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4010"/>
    <a:srgbClr val="27842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autoAdjust="0"/>
    <p:restoredTop sz="94677" autoAdjust="0"/>
  </p:normalViewPr>
  <p:slideViewPr>
    <p:cSldViewPr>
      <p:cViewPr>
        <p:scale>
          <a:sx n="94" d="100"/>
          <a:sy n="94" d="100"/>
        </p:scale>
        <p:origin x="-88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7A5CE8-036F-4078-A82C-E3E60646719A}" type="datetimeFigureOut">
              <a:rPr lang="it-IT" smtClean="0"/>
              <a:pPr/>
              <a:t>11/02/2011</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38949C-BC10-47C7-BAC0-ACBB07E3AC4D}" type="slidenum">
              <a:rPr lang="it-IT" smtClean="0"/>
              <a:pPr/>
              <a:t>‹#›</a:t>
            </a:fld>
            <a:endParaRPr lang="it-IT"/>
          </a:p>
        </p:txBody>
      </p:sp>
    </p:spTree>
    <p:extLst>
      <p:ext uri="{BB962C8B-B14F-4D97-AF65-F5344CB8AC3E}">
        <p14:creationId xmlns:p14="http://schemas.microsoft.com/office/powerpoint/2010/main" val="2749865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6F5174-5C08-4FCD-BD0A-EDBF96E1FEC3}" type="datetimeFigureOut">
              <a:rPr lang="it-IT" smtClean="0"/>
              <a:pPr/>
              <a:t>11/02/2011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9D7EA1-6FC9-4540-8EC4-210AAB04179C}" type="slidenum">
              <a:rPr lang="it-IT" smtClean="0"/>
              <a:pPr/>
              <a:t>‹#›</a:t>
            </a:fld>
            <a:endParaRPr lang="it-IT"/>
          </a:p>
        </p:txBody>
      </p:sp>
    </p:spTree>
    <p:extLst>
      <p:ext uri="{BB962C8B-B14F-4D97-AF65-F5344CB8AC3E}">
        <p14:creationId xmlns:p14="http://schemas.microsoft.com/office/powerpoint/2010/main" val="40642126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19D7EA1-6FC9-4540-8EC4-210AAB04179C}" type="slidenum">
              <a:rPr lang="it-IT" smtClean="0"/>
              <a:pPr/>
              <a:t>17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1308B0E-1588-4DAD-BB98-56BB03836B92}" type="datetime1">
              <a:rPr lang="it-IT" smtClean="0"/>
              <a:pPr/>
              <a:t>11/02/2011</a:t>
            </a:fld>
            <a:endParaRPr lang="it-IT"/>
          </a:p>
        </p:txBody>
      </p:sp>
      <p:sp>
        <p:nvSpPr>
          <p:cNvPr id="5" name="Segnaposto piè di pagina 4"/>
          <p:cNvSpPr>
            <a:spLocks noGrp="1"/>
          </p:cNvSpPr>
          <p:nvPr>
            <p:ph type="ftr" sz="quarter" idx="11"/>
          </p:nvPr>
        </p:nvSpPr>
        <p:spPr/>
        <p:txBody>
          <a:bodyPr/>
          <a:lstStyle/>
          <a:p>
            <a:r>
              <a:rPr lang="it-IT" smtClean="0"/>
              <a:t>Associazione Età Serena Trebisacce</a:t>
            </a:r>
            <a:endParaRPr lang="it-IT"/>
          </a:p>
        </p:txBody>
      </p:sp>
      <p:sp>
        <p:nvSpPr>
          <p:cNvPr id="6" name="Segnaposto numero diapositiva 5"/>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7C8DF20-DFA9-4625-8557-364D30431767}" type="datetime1">
              <a:rPr lang="it-IT" smtClean="0"/>
              <a:pPr/>
              <a:t>11/02/2011</a:t>
            </a:fld>
            <a:endParaRPr lang="it-IT"/>
          </a:p>
        </p:txBody>
      </p:sp>
      <p:sp>
        <p:nvSpPr>
          <p:cNvPr id="5" name="Segnaposto piè di pagina 4"/>
          <p:cNvSpPr>
            <a:spLocks noGrp="1"/>
          </p:cNvSpPr>
          <p:nvPr>
            <p:ph type="ftr" sz="quarter" idx="11"/>
          </p:nvPr>
        </p:nvSpPr>
        <p:spPr/>
        <p:txBody>
          <a:bodyPr/>
          <a:lstStyle/>
          <a:p>
            <a:r>
              <a:rPr lang="it-IT" smtClean="0"/>
              <a:t>Associazione Età Serena Trebisacce</a:t>
            </a:r>
            <a:endParaRPr lang="it-IT"/>
          </a:p>
        </p:txBody>
      </p:sp>
      <p:sp>
        <p:nvSpPr>
          <p:cNvPr id="6" name="Segnaposto numero diapositiva 5"/>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236AE81-4C08-4BF6-BDFF-9B128744C210}" type="datetime1">
              <a:rPr lang="it-IT" smtClean="0"/>
              <a:pPr/>
              <a:t>11/02/2011</a:t>
            </a:fld>
            <a:endParaRPr lang="it-IT"/>
          </a:p>
        </p:txBody>
      </p:sp>
      <p:sp>
        <p:nvSpPr>
          <p:cNvPr id="5" name="Segnaposto piè di pagina 4"/>
          <p:cNvSpPr>
            <a:spLocks noGrp="1"/>
          </p:cNvSpPr>
          <p:nvPr>
            <p:ph type="ftr" sz="quarter" idx="11"/>
          </p:nvPr>
        </p:nvSpPr>
        <p:spPr/>
        <p:txBody>
          <a:bodyPr/>
          <a:lstStyle/>
          <a:p>
            <a:r>
              <a:rPr lang="it-IT" smtClean="0"/>
              <a:t>Associazione Età Serena Trebisacce</a:t>
            </a:r>
            <a:endParaRPr lang="it-IT"/>
          </a:p>
        </p:txBody>
      </p:sp>
      <p:sp>
        <p:nvSpPr>
          <p:cNvPr id="6" name="Segnaposto numero diapositiva 5"/>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78BBE6E-2FE6-4B39-815E-D9A070EB5AD8}" type="datetime1">
              <a:rPr lang="it-IT" smtClean="0"/>
              <a:pPr/>
              <a:t>11/02/2011</a:t>
            </a:fld>
            <a:endParaRPr lang="it-IT"/>
          </a:p>
        </p:txBody>
      </p:sp>
      <p:sp>
        <p:nvSpPr>
          <p:cNvPr id="5" name="Segnaposto piè di pagina 4"/>
          <p:cNvSpPr>
            <a:spLocks noGrp="1"/>
          </p:cNvSpPr>
          <p:nvPr>
            <p:ph type="ftr" sz="quarter" idx="11"/>
          </p:nvPr>
        </p:nvSpPr>
        <p:spPr/>
        <p:txBody>
          <a:bodyPr/>
          <a:lstStyle/>
          <a:p>
            <a:r>
              <a:rPr lang="it-IT" smtClean="0"/>
              <a:t>Associazione Età Serena Trebisacce</a:t>
            </a:r>
            <a:endParaRPr lang="it-IT"/>
          </a:p>
        </p:txBody>
      </p:sp>
      <p:sp>
        <p:nvSpPr>
          <p:cNvPr id="6" name="Segnaposto numero diapositiva 5"/>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91D1E98-427D-44AA-895F-377A3817C9D2}" type="datetime1">
              <a:rPr lang="it-IT" smtClean="0"/>
              <a:pPr/>
              <a:t>11/02/2011</a:t>
            </a:fld>
            <a:endParaRPr lang="it-IT"/>
          </a:p>
        </p:txBody>
      </p:sp>
      <p:sp>
        <p:nvSpPr>
          <p:cNvPr id="5" name="Segnaposto piè di pagina 4"/>
          <p:cNvSpPr>
            <a:spLocks noGrp="1"/>
          </p:cNvSpPr>
          <p:nvPr>
            <p:ph type="ftr" sz="quarter" idx="11"/>
          </p:nvPr>
        </p:nvSpPr>
        <p:spPr/>
        <p:txBody>
          <a:bodyPr/>
          <a:lstStyle/>
          <a:p>
            <a:r>
              <a:rPr lang="it-IT" smtClean="0"/>
              <a:t>Associazione Età Serena Trebisacce</a:t>
            </a:r>
            <a:endParaRPr lang="it-IT"/>
          </a:p>
        </p:txBody>
      </p:sp>
      <p:sp>
        <p:nvSpPr>
          <p:cNvPr id="6" name="Segnaposto numero diapositiva 5"/>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D926889-210B-4746-8737-3FCFF128C81A}" type="datetime1">
              <a:rPr lang="it-IT" smtClean="0"/>
              <a:pPr/>
              <a:t>11/02/2011</a:t>
            </a:fld>
            <a:endParaRPr lang="it-IT"/>
          </a:p>
        </p:txBody>
      </p:sp>
      <p:sp>
        <p:nvSpPr>
          <p:cNvPr id="6" name="Segnaposto piè di pagina 5"/>
          <p:cNvSpPr>
            <a:spLocks noGrp="1"/>
          </p:cNvSpPr>
          <p:nvPr>
            <p:ph type="ftr" sz="quarter" idx="11"/>
          </p:nvPr>
        </p:nvSpPr>
        <p:spPr/>
        <p:txBody>
          <a:bodyPr/>
          <a:lstStyle/>
          <a:p>
            <a:r>
              <a:rPr lang="it-IT" smtClean="0"/>
              <a:t>Associazione Età Serena Trebisacce</a:t>
            </a:r>
            <a:endParaRPr lang="it-IT"/>
          </a:p>
        </p:txBody>
      </p:sp>
      <p:sp>
        <p:nvSpPr>
          <p:cNvPr id="7" name="Segnaposto numero diapositiva 6"/>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67EE8B2-A9CE-4851-AAB5-B010A1897171}" type="datetime1">
              <a:rPr lang="it-IT" smtClean="0"/>
              <a:pPr/>
              <a:t>11/02/2011</a:t>
            </a:fld>
            <a:endParaRPr lang="it-IT"/>
          </a:p>
        </p:txBody>
      </p:sp>
      <p:sp>
        <p:nvSpPr>
          <p:cNvPr id="8" name="Segnaposto piè di pagina 7"/>
          <p:cNvSpPr>
            <a:spLocks noGrp="1"/>
          </p:cNvSpPr>
          <p:nvPr>
            <p:ph type="ftr" sz="quarter" idx="11"/>
          </p:nvPr>
        </p:nvSpPr>
        <p:spPr/>
        <p:txBody>
          <a:bodyPr/>
          <a:lstStyle/>
          <a:p>
            <a:r>
              <a:rPr lang="it-IT" smtClean="0"/>
              <a:t>Associazione Età Serena Trebisacce</a:t>
            </a:r>
            <a:endParaRPr lang="it-IT"/>
          </a:p>
        </p:txBody>
      </p:sp>
      <p:sp>
        <p:nvSpPr>
          <p:cNvPr id="9" name="Segnaposto numero diapositiva 8"/>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3ED28BE-6795-4870-9340-DD583615F373}" type="datetime1">
              <a:rPr lang="it-IT" smtClean="0"/>
              <a:pPr/>
              <a:t>11/02/2011</a:t>
            </a:fld>
            <a:endParaRPr lang="it-IT"/>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697ECD-71F2-4AFB-A79A-4E147DC07105}" type="datetime1">
              <a:rPr lang="it-IT" smtClean="0"/>
              <a:pPr/>
              <a:t>11/02/2011</a:t>
            </a:fld>
            <a:endParaRPr lang="it-IT"/>
          </a:p>
        </p:txBody>
      </p:sp>
      <p:sp>
        <p:nvSpPr>
          <p:cNvPr id="3" name="Segnaposto piè di pagina 2"/>
          <p:cNvSpPr>
            <a:spLocks noGrp="1"/>
          </p:cNvSpPr>
          <p:nvPr>
            <p:ph type="ftr" sz="quarter" idx="11"/>
          </p:nvPr>
        </p:nvSpPr>
        <p:spPr/>
        <p:txBody>
          <a:bodyPr/>
          <a:lstStyle/>
          <a:p>
            <a:r>
              <a:rPr lang="it-IT" smtClean="0"/>
              <a:t>Associazione Età Serena Trebisacce</a:t>
            </a:r>
            <a:endParaRPr lang="it-IT"/>
          </a:p>
        </p:txBody>
      </p:sp>
      <p:sp>
        <p:nvSpPr>
          <p:cNvPr id="4" name="Segnaposto numero diapositiva 3"/>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CD90BCB-47F7-4653-9D58-302872532D47}" type="datetime1">
              <a:rPr lang="it-IT" smtClean="0"/>
              <a:pPr/>
              <a:t>11/02/2011</a:t>
            </a:fld>
            <a:endParaRPr lang="it-IT"/>
          </a:p>
        </p:txBody>
      </p:sp>
      <p:sp>
        <p:nvSpPr>
          <p:cNvPr id="6" name="Segnaposto piè di pagina 5"/>
          <p:cNvSpPr>
            <a:spLocks noGrp="1"/>
          </p:cNvSpPr>
          <p:nvPr>
            <p:ph type="ftr" sz="quarter" idx="11"/>
          </p:nvPr>
        </p:nvSpPr>
        <p:spPr/>
        <p:txBody>
          <a:bodyPr/>
          <a:lstStyle/>
          <a:p>
            <a:r>
              <a:rPr lang="it-IT" smtClean="0"/>
              <a:t>Associazione Età Serena Trebisacce</a:t>
            </a:r>
            <a:endParaRPr lang="it-IT"/>
          </a:p>
        </p:txBody>
      </p:sp>
      <p:sp>
        <p:nvSpPr>
          <p:cNvPr id="7" name="Segnaposto numero diapositiva 6"/>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619295D-9428-4E47-9F60-2984DEFA6706}" type="datetime1">
              <a:rPr lang="it-IT" smtClean="0"/>
              <a:pPr/>
              <a:t>11/02/2011</a:t>
            </a:fld>
            <a:endParaRPr lang="it-IT"/>
          </a:p>
        </p:txBody>
      </p:sp>
      <p:sp>
        <p:nvSpPr>
          <p:cNvPr id="6" name="Segnaposto piè di pagina 5"/>
          <p:cNvSpPr>
            <a:spLocks noGrp="1"/>
          </p:cNvSpPr>
          <p:nvPr>
            <p:ph type="ftr" sz="quarter" idx="11"/>
          </p:nvPr>
        </p:nvSpPr>
        <p:spPr/>
        <p:txBody>
          <a:bodyPr/>
          <a:lstStyle/>
          <a:p>
            <a:r>
              <a:rPr lang="it-IT" smtClean="0"/>
              <a:t>Associazione Età Serena Trebisacce</a:t>
            </a:r>
            <a:endParaRPr lang="it-IT"/>
          </a:p>
        </p:txBody>
      </p:sp>
      <p:sp>
        <p:nvSpPr>
          <p:cNvPr id="7" name="Segnaposto numero diapositiva 6"/>
          <p:cNvSpPr>
            <a:spLocks noGrp="1"/>
          </p:cNvSpPr>
          <p:nvPr>
            <p:ph type="sldNum" sz="quarter" idx="12"/>
          </p:nvPr>
        </p:nvSpPr>
        <p:spPr/>
        <p:txBody>
          <a:bodyPr/>
          <a:lstStyle/>
          <a:p>
            <a:fld id="{EB39FB4A-CF2F-4772-AAA0-2BA78B0324B0}"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alphaModFix amt="32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4B7D20-A4FD-422A-93DA-0C63D2D4134A}" type="datetime1">
              <a:rPr lang="it-IT" smtClean="0"/>
              <a:pPr/>
              <a:t>11/02/2011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Associazione Età Serena Trebisacce</a:t>
            </a: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39FB4A-CF2F-4772-AAA0-2BA78B0324B0}"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4781128"/>
          </a:xfrm>
        </p:spPr>
        <p:txBody>
          <a:bodyPr>
            <a:normAutofit fontScale="77500" lnSpcReduction="20000"/>
          </a:bodyPr>
          <a:lstStyle/>
          <a:p>
            <a:pPr algn="ctr">
              <a:buNone/>
            </a:pPr>
            <a:endParaRPr lang="it-IT" dirty="0" smtClean="0"/>
          </a:p>
          <a:p>
            <a:pPr algn="ctr">
              <a:buNone/>
            </a:pPr>
            <a:r>
              <a:rPr lang="it-IT" sz="9400" dirty="0" smtClean="0">
                <a:solidFill>
                  <a:srgbClr val="B84010"/>
                </a:solidFill>
                <a:effectLst>
                  <a:outerShdw blurRad="38100" dist="38100" dir="2700000" algn="tl">
                    <a:srgbClr val="000000">
                      <a:alpha val="43137"/>
                    </a:srgbClr>
                  </a:outerShdw>
                </a:effectLst>
                <a:latin typeface="Brush Script Std" pitchFamily="50" charset="0"/>
              </a:rPr>
              <a:t>Me(u)</a:t>
            </a:r>
            <a:r>
              <a:rPr lang="it-IT" sz="9400" dirty="0" err="1" smtClean="0">
                <a:solidFill>
                  <a:srgbClr val="B84010"/>
                </a:solidFill>
                <a:effectLst>
                  <a:outerShdw blurRad="38100" dist="38100" dir="2700000" algn="tl">
                    <a:srgbClr val="000000">
                      <a:alpha val="43137"/>
                    </a:srgbClr>
                  </a:outerShdw>
                </a:effectLst>
                <a:latin typeface="Brush Script Std" pitchFamily="50" charset="0"/>
              </a:rPr>
              <a:t>mories</a:t>
            </a:r>
            <a:endParaRPr lang="it-IT" sz="9400" dirty="0" smtClean="0">
              <a:solidFill>
                <a:srgbClr val="B84010"/>
              </a:solidFill>
              <a:effectLst>
                <a:outerShdw blurRad="38100" dist="38100" dir="2700000" algn="tl">
                  <a:srgbClr val="000000">
                    <a:alpha val="43137"/>
                  </a:srgbClr>
                </a:outerShdw>
              </a:effectLst>
              <a:latin typeface="Brush Script Std" pitchFamily="50" charset="0"/>
            </a:endParaRPr>
          </a:p>
          <a:p>
            <a:pPr algn="ctr">
              <a:buNone/>
            </a:pPr>
            <a:r>
              <a:rPr lang="it-IT" sz="5700" dirty="0" smtClean="0">
                <a:solidFill>
                  <a:srgbClr val="FFC000"/>
                </a:solidFill>
                <a:effectLst>
                  <a:outerShdw blurRad="38100" dist="38100" dir="2700000" algn="tl">
                    <a:srgbClr val="000000">
                      <a:alpha val="43137"/>
                    </a:srgbClr>
                  </a:outerShdw>
                </a:effectLst>
                <a:latin typeface="Brush Script Std" pitchFamily="50" charset="0"/>
              </a:rPr>
              <a:t>a project</a:t>
            </a:r>
          </a:p>
          <a:p>
            <a:pPr algn="ctr">
              <a:buNone/>
            </a:pPr>
            <a:r>
              <a:rPr lang="it-IT" sz="7700" dirty="0" err="1" smtClean="0">
                <a:solidFill>
                  <a:schemeClr val="tx2">
                    <a:lumMod val="60000"/>
                    <a:lumOff val="40000"/>
                  </a:schemeClr>
                </a:solidFill>
                <a:effectLst>
                  <a:outerShdw blurRad="38100" dist="38100" dir="2700000" algn="tl">
                    <a:srgbClr val="000000">
                      <a:alpha val="43137"/>
                    </a:srgbClr>
                  </a:outerShdw>
                </a:effectLst>
                <a:latin typeface="Brush Script Std" pitchFamily="50" charset="0"/>
              </a:rPr>
              <a:t>Grundtvig</a:t>
            </a:r>
            <a:endParaRPr lang="it-IT" sz="7700" dirty="0" smtClean="0">
              <a:solidFill>
                <a:schemeClr val="tx2">
                  <a:lumMod val="60000"/>
                  <a:lumOff val="40000"/>
                </a:schemeClr>
              </a:solidFill>
              <a:effectLst>
                <a:outerShdw blurRad="38100" dist="38100" dir="2700000" algn="tl">
                  <a:srgbClr val="000000">
                    <a:alpha val="43137"/>
                  </a:srgbClr>
                </a:outerShdw>
              </a:effectLst>
              <a:latin typeface="Brush Script Std" pitchFamily="50" charset="0"/>
            </a:endParaRPr>
          </a:p>
          <a:p>
            <a:pPr algn="ctr">
              <a:buNone/>
            </a:pPr>
            <a:r>
              <a:rPr lang="it-IT" sz="6700" dirty="0" smtClean="0">
                <a:solidFill>
                  <a:schemeClr val="bg1"/>
                </a:solidFill>
                <a:effectLst>
                  <a:outerShdw blurRad="38100" dist="38100" dir="2700000" algn="tl">
                    <a:srgbClr val="000000">
                      <a:alpha val="43137"/>
                    </a:srgbClr>
                  </a:outerShdw>
                </a:effectLst>
                <a:latin typeface="Brush Script Std" pitchFamily="50" charset="0"/>
              </a:rPr>
              <a:t>2010-2012</a:t>
            </a:r>
          </a:p>
          <a:p>
            <a:pPr algn="ctr">
              <a:buNone/>
            </a:pPr>
            <a:r>
              <a:rPr lang="it-IT" sz="7200" dirty="0" err="1" smtClean="0">
                <a:solidFill>
                  <a:srgbClr val="278420"/>
                </a:solidFill>
                <a:effectLst>
                  <a:outerShdw blurRad="38100" dist="38100" dir="2700000" algn="tl">
                    <a:srgbClr val="000000">
                      <a:alpha val="43137"/>
                    </a:srgbClr>
                  </a:outerShdw>
                </a:effectLst>
                <a:latin typeface="Cooper Std Black" pitchFamily="18" charset="0"/>
              </a:rPr>
              <a:t>For</a:t>
            </a:r>
            <a:r>
              <a:rPr lang="it-IT" sz="7200" dirty="0" smtClean="0">
                <a:solidFill>
                  <a:srgbClr val="278420"/>
                </a:solidFill>
                <a:effectLst>
                  <a:outerShdw blurRad="38100" dist="38100" dir="2700000" algn="tl">
                    <a:srgbClr val="000000">
                      <a:alpha val="43137"/>
                    </a:srgbClr>
                  </a:outerShdw>
                </a:effectLst>
                <a:latin typeface="Cooper Std Black" pitchFamily="18" charset="0"/>
              </a:rPr>
              <a:t> a fair </a:t>
            </a:r>
            <a:r>
              <a:rPr lang="it-IT" sz="7200" dirty="0" err="1" smtClean="0">
                <a:solidFill>
                  <a:srgbClr val="278420"/>
                </a:solidFill>
                <a:effectLst>
                  <a:outerShdw blurRad="38100" dist="38100" dir="2700000" algn="tl">
                    <a:srgbClr val="000000">
                      <a:alpha val="43137"/>
                    </a:srgbClr>
                  </a:outerShdw>
                </a:effectLst>
                <a:latin typeface="Cooper Std Black" pitchFamily="18" charset="0"/>
              </a:rPr>
              <a:t>age</a:t>
            </a:r>
            <a:endParaRPr lang="it-IT" sz="7200" dirty="0" smtClean="0">
              <a:solidFill>
                <a:srgbClr val="278420"/>
              </a:solidFill>
              <a:effectLst>
                <a:outerShdw blurRad="38100" dist="38100" dir="2700000" algn="tl">
                  <a:srgbClr val="000000">
                    <a:alpha val="43137"/>
                  </a:srgbClr>
                </a:outerShdw>
              </a:effectLst>
              <a:latin typeface="Cooper Std Black" pitchFamily="18" charset="0"/>
            </a:endParaRPr>
          </a:p>
          <a:p>
            <a:pPr algn="ctr">
              <a:buNone/>
            </a:pPr>
            <a:endParaRPr lang="it-IT" sz="6700" dirty="0" smtClean="0">
              <a:solidFill>
                <a:schemeClr val="bg1"/>
              </a:solidFill>
              <a:effectLst>
                <a:outerShdw blurRad="38100" dist="38100" dir="2700000" algn="tl">
                  <a:srgbClr val="000000">
                    <a:alpha val="43137"/>
                  </a:srgbClr>
                </a:outerShdw>
              </a:effectLst>
              <a:latin typeface="Brush Script Std" pitchFamily="50" charset="0"/>
            </a:endParaRPr>
          </a:p>
          <a:p>
            <a:pPr algn="ctr">
              <a:buNone/>
            </a:pPr>
            <a:endParaRPr lang="it-IT" sz="6700" dirty="0">
              <a:solidFill>
                <a:schemeClr val="bg1"/>
              </a:solidFill>
              <a:effectLst>
                <a:outerShdw blurRad="38100" dist="38100" dir="2700000" algn="tl">
                  <a:srgbClr val="000000">
                    <a:alpha val="43137"/>
                  </a:srgbClr>
                </a:outerShdw>
              </a:effectLst>
              <a:latin typeface="Brush Script Std" pitchFamily="50" charset="0"/>
            </a:endParaRPr>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a:t>
            </a:fld>
            <a:endParaRPr lang="it-IT"/>
          </a:p>
        </p:txBody>
      </p:sp>
      <p:sp>
        <p:nvSpPr>
          <p:cNvPr id="2" name="Titolo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noAutofit/>
          </a:bodyPr>
          <a:lstStyle/>
          <a:p>
            <a:r>
              <a:rPr lang="it-IT" sz="7200" dirty="0" smtClean="0">
                <a:effectLst>
                  <a:outerShdw blurRad="38100" dist="38100" dir="2700000" algn="tl">
                    <a:srgbClr val="000000">
                      <a:alpha val="43137"/>
                    </a:srgbClr>
                  </a:outerShdw>
                </a:effectLst>
                <a:latin typeface="Kunstler Script" pitchFamily="66" charset="0"/>
              </a:rPr>
              <a:t>Età Serena</a:t>
            </a:r>
            <a:endParaRPr lang="it-IT" sz="7200" dirty="0">
              <a:effectLst>
                <a:outerShdw blurRad="38100" dist="38100" dir="2700000" algn="tl">
                  <a:srgbClr val="000000">
                    <a:alpha val="43137"/>
                  </a:srgbClr>
                </a:outerShdw>
              </a:effectLst>
              <a:latin typeface="Kunstler Scrip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5"/>
          <p:cNvSpPr>
            <a:spLocks noGrp="1"/>
          </p:cNvSpPr>
          <p:nvPr>
            <p:ph type="sldNum" sz="quarter" idx="12"/>
          </p:nvPr>
        </p:nvSpPr>
        <p:spPr/>
        <p:txBody>
          <a:bodyPr/>
          <a:lstStyle/>
          <a:p>
            <a:fld id="{652A34EE-BDA0-4F3E-B347-0D5178F86FB8}" type="slidenum">
              <a:rPr lang="it-IT"/>
              <a:pPr/>
              <a:t>10</a:t>
            </a:fld>
            <a:endParaRPr lang="it-IT"/>
          </a:p>
        </p:txBody>
      </p:sp>
      <p:pic>
        <p:nvPicPr>
          <p:cNvPr id="74761" name="Picture 9" descr="0414_002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40200" y="549275"/>
            <a:ext cx="2951163" cy="2362200"/>
          </a:xfrm>
          <a:prstGeom prst="rect">
            <a:avLst/>
          </a:prstGeom>
          <a:noFill/>
        </p:spPr>
      </p:pic>
      <p:sp>
        <p:nvSpPr>
          <p:cNvPr id="74768" name="Text Box 16"/>
          <p:cNvSpPr txBox="1">
            <a:spLocks noChangeArrowheads="1"/>
          </p:cNvSpPr>
          <p:nvPr/>
        </p:nvSpPr>
        <p:spPr bwMode="auto">
          <a:xfrm>
            <a:off x="1258888" y="4365625"/>
            <a:ext cx="2290762" cy="1804988"/>
          </a:xfrm>
          <a:prstGeom prst="rect">
            <a:avLst/>
          </a:prstGeom>
          <a:noFill/>
          <a:ln w="9525" algn="ctr">
            <a:noFill/>
            <a:miter lim="800000"/>
            <a:headEnd/>
            <a:tailEnd/>
          </a:ln>
          <a:effectLst/>
        </p:spPr>
        <p:txBody>
          <a:bodyPr>
            <a:spAutoFit/>
          </a:bodyPr>
          <a:lstStyle/>
          <a:p>
            <a:pPr marL="342900" indent="-342900" algn="ctr">
              <a:lnSpc>
                <a:spcPct val="100000"/>
              </a:lnSpc>
              <a:buFontTx/>
              <a:buNone/>
            </a:pPr>
            <a:endParaRPr lang="it-IT" sz="1600" b="1">
              <a:latin typeface="Arial" charset="0"/>
            </a:endParaRPr>
          </a:p>
          <a:p>
            <a:pPr marL="342900" indent="-342900" algn="ctr">
              <a:lnSpc>
                <a:spcPct val="100000"/>
              </a:lnSpc>
              <a:buFontTx/>
              <a:buNone/>
            </a:pPr>
            <a:r>
              <a:rPr lang="it-IT" sz="1600" b="1">
                <a:latin typeface="Arial" charset="0"/>
              </a:rPr>
              <a:t>L’Arch ‘a fuchist</a:t>
            </a:r>
            <a:r>
              <a:rPr lang="it-IT">
                <a:latin typeface="Arial" charset="0"/>
              </a:rPr>
              <a:t>a</a:t>
            </a:r>
          </a:p>
          <a:p>
            <a:pPr marL="342900" indent="-342900" algn="ctr">
              <a:lnSpc>
                <a:spcPct val="100000"/>
              </a:lnSpc>
              <a:buFontTx/>
              <a:buNone/>
            </a:pPr>
            <a:endParaRPr lang="it-IT" sz="1600" b="1">
              <a:latin typeface="Arial" charset="0"/>
            </a:endParaRPr>
          </a:p>
          <a:p>
            <a:pPr marL="342900" indent="-342900" algn="ctr">
              <a:lnSpc>
                <a:spcPct val="100000"/>
              </a:lnSpc>
              <a:buFontTx/>
              <a:buNone/>
            </a:pPr>
            <a:r>
              <a:rPr lang="it-IT" sz="1600" b="1">
                <a:latin typeface="Arial" charset="0"/>
              </a:rPr>
              <a:t>L’Arch’ da chiazz</a:t>
            </a:r>
            <a:r>
              <a:rPr lang="it-IT">
                <a:latin typeface="Arial" charset="0"/>
              </a:rPr>
              <a:t>a</a:t>
            </a:r>
          </a:p>
          <a:p>
            <a:pPr marL="342900" indent="-342900" algn="ctr">
              <a:lnSpc>
                <a:spcPct val="100000"/>
              </a:lnSpc>
              <a:buFontTx/>
              <a:buNone/>
            </a:pPr>
            <a:endParaRPr lang="it-IT" sz="1600" b="1">
              <a:latin typeface="Arial" charset="0"/>
            </a:endParaRPr>
          </a:p>
          <a:p>
            <a:pPr marL="342900" indent="-342900" algn="ctr">
              <a:lnSpc>
                <a:spcPct val="100000"/>
              </a:lnSpc>
              <a:buFontTx/>
              <a:buNone/>
            </a:pPr>
            <a:r>
              <a:rPr lang="it-IT" sz="1600" b="1">
                <a:latin typeface="Arial" charset="0"/>
              </a:rPr>
              <a:t>A port da NNunziat</a:t>
            </a:r>
            <a:r>
              <a:rPr lang="it-IT">
                <a:latin typeface="Arial" charset="0"/>
              </a:rPr>
              <a:t>a</a:t>
            </a:r>
            <a:endParaRPr lang="it-IT">
              <a:solidFill>
                <a:srgbClr val="990000"/>
              </a:solidFill>
              <a:latin typeface="Adventure" pitchFamily="82" charset="0"/>
            </a:endParaRPr>
          </a:p>
        </p:txBody>
      </p:sp>
      <p:pic>
        <p:nvPicPr>
          <p:cNvPr id="74770" name="Picture 18" descr="DSC0138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0113" y="549275"/>
            <a:ext cx="2592387" cy="3455988"/>
          </a:xfrm>
          <a:prstGeom prst="rect">
            <a:avLst/>
          </a:prstGeom>
          <a:noFill/>
        </p:spPr>
      </p:pic>
      <p:pic>
        <p:nvPicPr>
          <p:cNvPr id="74771" name="Picture 19" descr="Copia di Trebisacc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40200" y="3429000"/>
            <a:ext cx="3609975" cy="245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AF68D8E3-CC26-4538-9259-CD86C4A7C598}" type="slidenum">
              <a:rPr lang="it-IT"/>
              <a:pPr/>
              <a:t>11</a:t>
            </a:fld>
            <a:endParaRPr lang="it-IT"/>
          </a:p>
        </p:txBody>
      </p:sp>
      <p:sp>
        <p:nvSpPr>
          <p:cNvPr id="103426" name="Rectangle 2"/>
          <p:cNvSpPr>
            <a:spLocks noGrp="1" noChangeArrowheads="1"/>
          </p:cNvSpPr>
          <p:nvPr>
            <p:ph type="title"/>
          </p:nvPr>
        </p:nvSpPr>
        <p:spPr>
          <a:xfrm>
            <a:off x="457200" y="188913"/>
            <a:ext cx="4330700" cy="647700"/>
          </a:xfrm>
        </p:spPr>
        <p:txBody>
          <a:bodyPr/>
          <a:lstStyle/>
          <a:p>
            <a:r>
              <a:rPr lang="it-IT" sz="3600"/>
              <a:t>The site of Broglio</a:t>
            </a:r>
          </a:p>
        </p:txBody>
      </p:sp>
      <p:pic>
        <p:nvPicPr>
          <p:cNvPr id="103428" name="Picture 4" descr="Broglio-Capanna"/>
          <p:cNvPicPr>
            <a:picLocks noGrp="1" noChangeAspect="1" noChangeArrowheads="1"/>
          </p:cNvPicPr>
          <p:nvPr>
            <p:ph type="body" idx="1"/>
          </p:nvPr>
        </p:nvPicPr>
        <p:blipFill>
          <a:blip r:embed="rId2" cstate="email">
            <a:extLst>
              <a:ext uri="{28A0092B-C50C-407E-A947-70E740481C1C}">
                <a14:useLocalDpi xmlns:a14="http://schemas.microsoft.com/office/drawing/2010/main"/>
              </a:ext>
            </a:extLst>
          </a:blip>
          <a:srcRect/>
          <a:stretch>
            <a:fillRect/>
          </a:stretch>
        </p:blipFill>
        <p:spPr>
          <a:xfrm>
            <a:off x="468313" y="1196975"/>
            <a:ext cx="4175125" cy="2768600"/>
          </a:xfrm>
          <a:noFill/>
          <a:ln/>
        </p:spPr>
      </p:pic>
      <p:pic>
        <p:nvPicPr>
          <p:cNvPr id="103429" name="Picture 5" descr="DSC0135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8313" y="4221163"/>
            <a:ext cx="2881312" cy="2160587"/>
          </a:xfrm>
          <a:prstGeom prst="rect">
            <a:avLst/>
          </a:prstGeom>
          <a:noFill/>
        </p:spPr>
      </p:pic>
      <p:pic>
        <p:nvPicPr>
          <p:cNvPr id="103430" name="Picture 6" descr="broglio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00788" y="4005263"/>
            <a:ext cx="1739900" cy="2187575"/>
          </a:xfrm>
          <a:prstGeom prst="rect">
            <a:avLst/>
          </a:prstGeom>
          <a:noFill/>
          <a:ln w="9525">
            <a:noFill/>
            <a:miter lim="800000"/>
            <a:headEnd/>
            <a:tailEnd/>
          </a:ln>
        </p:spPr>
      </p:pic>
      <p:pic>
        <p:nvPicPr>
          <p:cNvPr id="103432"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35375" y="4221163"/>
            <a:ext cx="2316163" cy="1736725"/>
          </a:xfrm>
          <a:prstGeom prst="rect">
            <a:avLst/>
          </a:prstGeom>
          <a:noFill/>
          <a:ln w="9525" algn="ctr">
            <a:noFill/>
            <a:miter lim="800000"/>
            <a:headEnd/>
            <a:tailEnd/>
          </a:ln>
          <a:effectLst/>
        </p:spPr>
      </p:pic>
      <p:pic>
        <p:nvPicPr>
          <p:cNvPr id="103433" name="Picture 9"/>
          <p:cNvPicPr>
            <a:picLocks noChangeAspect="1" noChangeArrowheads="1"/>
          </p:cNvPicPr>
          <p:nvPr/>
        </p:nvPicPr>
        <p:blipFill>
          <a:blip r:embed="rId6" cstate="print"/>
          <a:srcRect/>
          <a:stretch>
            <a:fillRect/>
          </a:stretch>
        </p:blipFill>
        <p:spPr bwMode="auto">
          <a:xfrm>
            <a:off x="5003800" y="1196975"/>
            <a:ext cx="3048000" cy="22860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3"/>
          <p:cNvSpPr>
            <a:spLocks noGrp="1"/>
          </p:cNvSpPr>
          <p:nvPr>
            <p:ph type="sldNum" sz="quarter" idx="12"/>
          </p:nvPr>
        </p:nvSpPr>
        <p:spPr/>
        <p:txBody>
          <a:bodyPr/>
          <a:lstStyle/>
          <a:p>
            <a:fld id="{8073DB83-6B97-4C10-8850-D4FBEF04C80D}" type="slidenum">
              <a:rPr lang="it-IT"/>
              <a:pPr/>
              <a:t>12</a:t>
            </a:fld>
            <a:endParaRPr lang="it-IT"/>
          </a:p>
        </p:txBody>
      </p:sp>
      <p:pic>
        <p:nvPicPr>
          <p:cNvPr id="72708" name="Picture 4" descr="DSC_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35375" y="981075"/>
            <a:ext cx="2447925" cy="1957388"/>
          </a:xfrm>
          <a:prstGeom prst="rect">
            <a:avLst/>
          </a:prstGeom>
          <a:noFill/>
        </p:spPr>
      </p:pic>
      <p:pic>
        <p:nvPicPr>
          <p:cNvPr id="72709" name="Picture 5" descr="DSC0117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8313" y="3068638"/>
            <a:ext cx="4513262" cy="3384550"/>
          </a:xfrm>
          <a:prstGeom prst="rect">
            <a:avLst/>
          </a:prstGeom>
          <a:noFill/>
        </p:spPr>
      </p:pic>
      <p:pic>
        <p:nvPicPr>
          <p:cNvPr id="72710" name="Picture 6" descr="0414_00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4163" y="3573463"/>
            <a:ext cx="2736850" cy="2189162"/>
          </a:xfrm>
          <a:prstGeom prst="rect">
            <a:avLst/>
          </a:prstGeom>
          <a:noFill/>
        </p:spPr>
      </p:pic>
      <p:pic>
        <p:nvPicPr>
          <p:cNvPr id="72711" name="Picture 7" descr="casa vecchi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8313" y="549275"/>
            <a:ext cx="3024187" cy="23749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3"/>
          <p:cNvSpPr>
            <a:spLocks noGrp="1"/>
          </p:cNvSpPr>
          <p:nvPr>
            <p:ph type="sldNum" sz="quarter" idx="12"/>
          </p:nvPr>
        </p:nvSpPr>
        <p:spPr/>
        <p:txBody>
          <a:bodyPr/>
          <a:lstStyle/>
          <a:p>
            <a:fld id="{2986499E-1E58-4A6F-B140-9BE4A8534C12}" type="slidenum">
              <a:rPr lang="it-IT"/>
              <a:pPr/>
              <a:t>13</a:t>
            </a:fld>
            <a:endParaRPr lang="it-IT"/>
          </a:p>
        </p:txBody>
      </p:sp>
      <p:pic>
        <p:nvPicPr>
          <p:cNvPr id="45068" name="Picture 12" descr="Scan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03848" y="3933056"/>
            <a:ext cx="5616575" cy="2432050"/>
          </a:xfrm>
          <a:prstGeom prst="rect">
            <a:avLst/>
          </a:prstGeom>
          <a:noFill/>
        </p:spPr>
      </p:pic>
      <p:pic>
        <p:nvPicPr>
          <p:cNvPr id="45078" name="Picture 22" descr="DSC0138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260350"/>
            <a:ext cx="2952750" cy="3455988"/>
          </a:xfrm>
          <a:prstGeom prst="rect">
            <a:avLst/>
          </a:prstGeom>
          <a:noFill/>
        </p:spPr>
      </p:pic>
      <p:pic>
        <p:nvPicPr>
          <p:cNvPr id="45079" name="Picture 23" descr="DSC0139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6600" y="404813"/>
            <a:ext cx="2951163" cy="3284537"/>
          </a:xfrm>
          <a:prstGeom prst="rect">
            <a:avLst/>
          </a:prstGeom>
          <a:noFill/>
        </p:spPr>
      </p:pic>
      <p:pic>
        <p:nvPicPr>
          <p:cNvPr id="45080" name="Picture 24" descr="DSC0139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9388" y="2708275"/>
            <a:ext cx="2971800" cy="3960813"/>
          </a:xfrm>
          <a:prstGeom prst="rect">
            <a:avLst/>
          </a:prstGeom>
          <a:noFill/>
        </p:spPr>
      </p:pic>
      <p:pic>
        <p:nvPicPr>
          <p:cNvPr id="45083" name="Picture 27" descr="limoni e paes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00788" y="2133600"/>
            <a:ext cx="2514600" cy="157638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3"/>
          <p:cNvSpPr>
            <a:spLocks noGrp="1"/>
          </p:cNvSpPr>
          <p:nvPr>
            <p:ph type="sldNum" sz="quarter" idx="12"/>
          </p:nvPr>
        </p:nvSpPr>
        <p:spPr/>
        <p:txBody>
          <a:bodyPr/>
          <a:lstStyle/>
          <a:p>
            <a:fld id="{2986499E-1E58-4A6F-B140-9BE4A8534C12}" type="slidenum">
              <a:rPr lang="it-IT"/>
              <a:pPr/>
              <a:t>14</a:t>
            </a:fld>
            <a:endParaRPr lang="it-IT"/>
          </a:p>
        </p:txBody>
      </p:sp>
      <p:pic>
        <p:nvPicPr>
          <p:cNvPr id="45068" name="Picture 12" descr="Scan0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32138" y="3789363"/>
            <a:ext cx="5616575" cy="2432050"/>
          </a:xfrm>
          <a:prstGeom prst="rect">
            <a:avLst/>
          </a:prstGeom>
          <a:noFill/>
        </p:spPr>
      </p:pic>
      <p:pic>
        <p:nvPicPr>
          <p:cNvPr id="45078" name="Picture 22" descr="DSC0138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260350"/>
            <a:ext cx="2952750" cy="3455988"/>
          </a:xfrm>
          <a:prstGeom prst="rect">
            <a:avLst/>
          </a:prstGeom>
          <a:noFill/>
        </p:spPr>
      </p:pic>
      <p:pic>
        <p:nvPicPr>
          <p:cNvPr id="45079" name="Picture 23" descr="DSC0139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6600" y="404813"/>
            <a:ext cx="2951163" cy="3284537"/>
          </a:xfrm>
          <a:prstGeom prst="rect">
            <a:avLst/>
          </a:prstGeom>
          <a:noFill/>
        </p:spPr>
      </p:pic>
      <p:pic>
        <p:nvPicPr>
          <p:cNvPr id="45080" name="Picture 24" descr="DSC0139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9388" y="2708275"/>
            <a:ext cx="2971800" cy="3960813"/>
          </a:xfrm>
          <a:prstGeom prst="rect">
            <a:avLst/>
          </a:prstGeom>
          <a:noFill/>
        </p:spPr>
      </p:pic>
      <p:pic>
        <p:nvPicPr>
          <p:cNvPr id="45083" name="Picture 27" descr="limoni e paes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6176" y="2132856"/>
            <a:ext cx="2514600" cy="157638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94122"/>
          </a:xfrm>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err="1" smtClean="0">
                <a:solidFill>
                  <a:srgbClr val="00B050"/>
                </a:solidFill>
                <a:effectLst>
                  <a:outerShdw blurRad="38100" dist="38100" dir="2700000" algn="tl">
                    <a:srgbClr val="000000">
                      <a:alpha val="43137"/>
                    </a:srgbClr>
                  </a:outerShdw>
                </a:effectLst>
              </a:rPr>
              <a:t>What</a:t>
            </a:r>
            <a:r>
              <a:rPr lang="it-IT" dirty="0" smtClean="0">
                <a:solidFill>
                  <a:srgbClr val="00B050"/>
                </a:solidFill>
                <a:effectLst>
                  <a:outerShdw blurRad="38100" dist="38100" dir="2700000" algn="tl">
                    <a:srgbClr val="000000">
                      <a:alpha val="43137"/>
                    </a:srgbClr>
                  </a:outerShdw>
                </a:effectLst>
              </a:rPr>
              <a:t> </a:t>
            </a:r>
            <a:r>
              <a:rPr lang="it-IT" dirty="0" err="1" smtClean="0">
                <a:solidFill>
                  <a:srgbClr val="00B050"/>
                </a:solidFill>
                <a:effectLst>
                  <a:outerShdw blurRad="38100" dist="38100" dir="2700000" algn="tl">
                    <a:srgbClr val="000000">
                      <a:alpha val="43137"/>
                    </a:srgbClr>
                  </a:outerShdw>
                </a:effectLst>
              </a:rPr>
              <a:t>we</a:t>
            </a:r>
            <a:r>
              <a:rPr lang="it-IT" dirty="0" smtClean="0">
                <a:solidFill>
                  <a:srgbClr val="00B050"/>
                </a:solidFill>
                <a:effectLst>
                  <a:outerShdw blurRad="38100" dist="38100" dir="2700000" algn="tl">
                    <a:srgbClr val="000000">
                      <a:alpha val="43137"/>
                    </a:srgbClr>
                  </a:outerShdw>
                </a:effectLst>
              </a:rPr>
              <a:t> do</a:t>
            </a:r>
            <a:endParaRPr lang="it-IT" dirty="0">
              <a:solidFill>
                <a:srgbClr val="00B05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539552" y="1600200"/>
            <a:ext cx="8208912" cy="4781128"/>
          </a:xfrm>
        </p:spPr>
        <p:txBody>
          <a:bodyPr>
            <a:normAutofit fontScale="85000" lnSpcReduction="20000"/>
          </a:bodyPr>
          <a:lstStyle/>
          <a:p>
            <a:pPr>
              <a:buNone/>
            </a:pPr>
            <a:endParaRPr lang="en-US" b="1" i="1" dirty="0" smtClean="0"/>
          </a:p>
          <a:p>
            <a:pPr>
              <a:buNone/>
            </a:pPr>
            <a:r>
              <a:rPr lang="en-US" b="1" i="1" dirty="0" err="1" smtClean="0"/>
              <a:t>Età</a:t>
            </a:r>
            <a:r>
              <a:rPr lang="en-US" b="1" i="1" dirty="0" smtClean="0"/>
              <a:t> </a:t>
            </a:r>
            <a:r>
              <a:rPr lang="en-US" b="1" i="1" dirty="0" err="1" smtClean="0"/>
              <a:t>Serana</a:t>
            </a:r>
            <a:r>
              <a:rPr lang="en-US" dirty="0" smtClean="0"/>
              <a:t>  aims to respond to the needs of  adult citizens, people who are out the working and productive  market .The association truly represents a point of social encounter for local people and new comers.</a:t>
            </a:r>
          </a:p>
          <a:p>
            <a:pPr>
              <a:buNone/>
            </a:pPr>
            <a:endParaRPr lang="en-US" b="1" i="1" dirty="0" smtClean="0"/>
          </a:p>
          <a:p>
            <a:pPr>
              <a:buNone/>
            </a:pPr>
            <a:r>
              <a:rPr lang="en-US" b="1" i="1" dirty="0" err="1" smtClean="0"/>
              <a:t>Età</a:t>
            </a:r>
            <a:r>
              <a:rPr lang="en-US" b="1" i="1" dirty="0" smtClean="0"/>
              <a:t> Serena</a:t>
            </a:r>
            <a:r>
              <a:rPr lang="en-US" dirty="0" smtClean="0"/>
              <a:t>  encourages members that  their knowledge, experience, competence and attitude is worth  to be spent. It seeks to enhance the well-being of individuals, families, and communities through its constant work. </a:t>
            </a:r>
          </a:p>
        </p:txBody>
      </p:sp>
      <p:sp>
        <p:nvSpPr>
          <p:cNvPr id="4" name="Segnaposto piè di pagina 3"/>
          <p:cNvSpPr>
            <a:spLocks noGrp="1"/>
          </p:cNvSpPr>
          <p:nvPr>
            <p:ph type="ftr" sz="quarter" idx="11"/>
          </p:nvPr>
        </p:nvSpPr>
        <p:spPr/>
        <p:txBody>
          <a:bodyPr/>
          <a:lstStyle/>
          <a:p>
            <a:r>
              <a:rPr lang="it-IT" dirty="0" smtClean="0"/>
              <a:t>Associazione Età Serena </a:t>
            </a:r>
            <a:r>
              <a:rPr lang="it-IT" dirty="0" err="1" smtClean="0"/>
              <a:t>Trebisacce</a:t>
            </a:r>
            <a:endParaRPr lang="it-IT" dirty="0"/>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15</a:t>
            </a:fld>
            <a:endParaRPr lang="it-IT"/>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04664"/>
            <a:ext cx="8229600" cy="5721499"/>
          </a:xfrm>
        </p:spPr>
        <p:txBody>
          <a:bodyPr>
            <a:normAutofit fontScale="92500"/>
          </a:bodyPr>
          <a:lstStyle/>
          <a:p>
            <a:pPr>
              <a:buNone/>
            </a:pPr>
            <a:r>
              <a:rPr lang="en-US" dirty="0" smtClean="0"/>
              <a:t>Among other objectives:</a:t>
            </a:r>
            <a:br>
              <a:rPr lang="en-US" dirty="0" smtClean="0"/>
            </a:br>
            <a:r>
              <a:rPr lang="en-US" dirty="0" smtClean="0"/>
              <a:t>- to improve the quality of living to individuals,  group and communities.</a:t>
            </a:r>
            <a:br>
              <a:rPr lang="en-US" dirty="0" smtClean="0"/>
            </a:br>
            <a:r>
              <a:rPr lang="en-US" dirty="0" smtClean="0"/>
              <a:t>- to broad long life learning. </a:t>
            </a:r>
            <a:br>
              <a:rPr lang="en-US" dirty="0" smtClean="0"/>
            </a:br>
            <a:r>
              <a:rPr lang="en-US" dirty="0" smtClean="0"/>
              <a:t>- to provide opportunities for an healthy, safe and enjoyable lifestyle. </a:t>
            </a:r>
            <a:br>
              <a:rPr lang="en-US" dirty="0" smtClean="0"/>
            </a:br>
            <a:r>
              <a:rPr lang="en-US" dirty="0" smtClean="0"/>
              <a:t>- to promote diversity, inclusion, cultural competency, </a:t>
            </a:r>
            <a:r>
              <a:rPr lang="en-GB" dirty="0" smtClean="0"/>
              <a:t>multiculturalism</a:t>
            </a:r>
            <a:r>
              <a:rPr lang="en-US" dirty="0" smtClean="0"/>
              <a:t> and social justice.</a:t>
            </a:r>
            <a:r>
              <a:rPr lang="en-GB" dirty="0" smtClean="0"/>
              <a:t> </a:t>
            </a:r>
          </a:p>
          <a:p>
            <a:pPr>
              <a:buNone/>
            </a:pPr>
            <a:r>
              <a:rPr lang="en-GB" b="1" i="1" dirty="0" err="1" smtClean="0"/>
              <a:t>Età</a:t>
            </a:r>
            <a:r>
              <a:rPr lang="en-GB" b="1" i="1" dirty="0" smtClean="0"/>
              <a:t> Serena</a:t>
            </a:r>
            <a:r>
              <a:rPr lang="en-GB" dirty="0" smtClean="0"/>
              <a:t> offers courses, workshops, debates, seminars. It </a:t>
            </a:r>
            <a:r>
              <a:rPr lang="en-US" dirty="0" smtClean="0"/>
              <a:t>is active through various activities in the social network of the town of </a:t>
            </a:r>
            <a:r>
              <a:rPr lang="en-US" dirty="0" err="1" smtClean="0"/>
              <a:t>Trebisacce</a:t>
            </a:r>
            <a:r>
              <a:rPr lang="en-US" dirty="0" smtClean="0"/>
              <a:t>.</a:t>
            </a:r>
            <a:endParaRPr lang="it-IT" dirty="0" smtClean="0"/>
          </a:p>
          <a:p>
            <a:endParaRPr lang="it-IT" dirty="0"/>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16</a:t>
            </a:fld>
            <a:endParaRPr lang="it-IT"/>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smtClean="0"/>
              <a:t> </a:t>
            </a:r>
            <a:r>
              <a:rPr lang="it-IT" dirty="0" err="1" smtClean="0">
                <a:solidFill>
                  <a:srgbClr val="00B050"/>
                </a:solidFill>
                <a:effectLst>
                  <a:outerShdw blurRad="38100" dist="38100" dir="2700000" algn="tl">
                    <a:srgbClr val="000000">
                      <a:alpha val="43137"/>
                    </a:srgbClr>
                  </a:outerShdw>
                </a:effectLst>
              </a:rPr>
              <a:t>ETA’</a:t>
            </a:r>
            <a:r>
              <a:rPr lang="it-IT" dirty="0" smtClean="0">
                <a:solidFill>
                  <a:srgbClr val="00B050"/>
                </a:solidFill>
                <a:effectLst>
                  <a:outerShdw blurRad="38100" dist="38100" dir="2700000" algn="tl">
                    <a:srgbClr val="000000">
                      <a:alpha val="43137"/>
                    </a:srgbClr>
                  </a:outerShdw>
                </a:effectLst>
              </a:rPr>
              <a:t> SERENA</a:t>
            </a:r>
            <a:endParaRPr lang="it-IT" dirty="0">
              <a:solidFill>
                <a:srgbClr val="00B050"/>
              </a:solidFill>
              <a:effectLst>
                <a:outerShdw blurRad="38100" dist="38100" dir="2700000" algn="tl">
                  <a:srgbClr val="000000">
                    <a:alpha val="43137"/>
                  </a:srgbClr>
                </a:outerShdw>
              </a:effectLst>
            </a:endParaRPr>
          </a:p>
        </p:txBody>
      </p:sp>
      <p:pic>
        <p:nvPicPr>
          <p:cNvPr id="6" name="Segnaposto contenuto 5" descr="DSCF5670.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9512" y="4149080"/>
            <a:ext cx="3384376" cy="2538282"/>
          </a:xfrm>
        </p:spPr>
      </p:pic>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17</a:t>
            </a:fld>
            <a:endParaRPr lang="it-IT"/>
          </a:p>
        </p:txBody>
      </p:sp>
      <p:sp>
        <p:nvSpPr>
          <p:cNvPr id="7" name="CasellaDiTesto 6"/>
          <p:cNvSpPr txBox="1"/>
          <p:nvPr/>
        </p:nvSpPr>
        <p:spPr>
          <a:xfrm>
            <a:off x="1979712" y="2132856"/>
            <a:ext cx="2808312" cy="1538883"/>
          </a:xfrm>
          <a:prstGeom prst="rect">
            <a:avLst/>
          </a:prstGeom>
          <a:gradFill>
            <a:gsLst>
              <a:gs pos="0">
                <a:srgbClr val="FFEFD1"/>
              </a:gs>
              <a:gs pos="64999">
                <a:srgbClr val="F0EBD5"/>
              </a:gs>
              <a:gs pos="100000">
                <a:srgbClr val="D1C39F"/>
              </a:gs>
            </a:gsLst>
            <a:lin ang="5400000" scaled="0"/>
          </a:gradFill>
        </p:spPr>
        <p:txBody>
          <a:bodyPr wrap="square" rtlCol="0">
            <a:spAutoFit/>
          </a:bodyPr>
          <a:lstStyle/>
          <a:p>
            <a:endParaRPr lang="it-IT" dirty="0" smtClean="0"/>
          </a:p>
          <a:p>
            <a:r>
              <a:rPr lang="it-IT" dirty="0" smtClean="0"/>
              <a:t>10 Giugno 2010</a:t>
            </a:r>
          </a:p>
          <a:p>
            <a:r>
              <a:rPr lang="it-IT" dirty="0" err="1" smtClean="0"/>
              <a:t>Presentation</a:t>
            </a:r>
            <a:r>
              <a:rPr lang="it-IT" dirty="0" smtClean="0"/>
              <a:t> </a:t>
            </a:r>
            <a:r>
              <a:rPr lang="it-IT" dirty="0" err="1" smtClean="0"/>
              <a:t>of</a:t>
            </a:r>
            <a:r>
              <a:rPr lang="it-IT" dirty="0" smtClean="0"/>
              <a:t> the </a:t>
            </a:r>
            <a:r>
              <a:rPr lang="it-IT" dirty="0" err="1" smtClean="0"/>
              <a:t>Novel</a:t>
            </a:r>
            <a:r>
              <a:rPr lang="it-IT" dirty="0" smtClean="0"/>
              <a:t> </a:t>
            </a:r>
          </a:p>
          <a:p>
            <a:r>
              <a:rPr lang="it-IT" sz="2000" dirty="0" smtClean="0">
                <a:latin typeface="Arial Narrow" pitchFamily="34" charset="0"/>
              </a:rPr>
              <a:t>Il segreto uccello azzurro </a:t>
            </a:r>
          </a:p>
          <a:p>
            <a:r>
              <a:rPr lang="it-IT" sz="2000" dirty="0" err="1" smtClean="0">
                <a:latin typeface="Arial Narrow" pitchFamily="34" charset="0"/>
              </a:rPr>
              <a:t>by</a:t>
            </a:r>
            <a:r>
              <a:rPr lang="it-IT" sz="2000" dirty="0" smtClean="0">
                <a:latin typeface="Arial Narrow" pitchFamily="34" charset="0"/>
              </a:rPr>
              <a:t> Giovanni </a:t>
            </a:r>
            <a:r>
              <a:rPr lang="it-IT" sz="2000" dirty="0" err="1" smtClean="0">
                <a:latin typeface="Arial Narrow" pitchFamily="34" charset="0"/>
              </a:rPr>
              <a:t>Cataldi</a:t>
            </a:r>
            <a:r>
              <a:rPr lang="it-IT" sz="2000" dirty="0" smtClean="0">
                <a:latin typeface="Arial Narrow" pitchFamily="34" charset="0"/>
              </a:rPr>
              <a:t> </a:t>
            </a:r>
            <a:endParaRPr lang="it-IT" sz="2000" dirty="0">
              <a:latin typeface="Arial Narrow" pitchFamily="34" charset="0"/>
            </a:endParaRPr>
          </a:p>
        </p:txBody>
      </p:sp>
      <p:sp>
        <p:nvSpPr>
          <p:cNvPr id="2049" name="Rectangle 1"/>
          <p:cNvSpPr>
            <a:spLocks noChangeArrowheads="1"/>
          </p:cNvSpPr>
          <p:nvPr/>
        </p:nvSpPr>
        <p:spPr bwMode="auto">
          <a:xfrm>
            <a:off x="6084168" y="5373216"/>
            <a:ext cx="2880320" cy="1384995"/>
          </a:xfrm>
          <a:prstGeom prst="rect">
            <a:avLst/>
          </a:prstGeom>
          <a:gradFill>
            <a:gsLst>
              <a:gs pos="0">
                <a:srgbClr val="DDEBCF"/>
              </a:gs>
              <a:gs pos="50000">
                <a:srgbClr val="9CB86E"/>
              </a:gs>
              <a:gs pos="100000">
                <a:srgbClr val="156B13"/>
              </a:gs>
            </a:gsLst>
            <a:lin ang="5400000" scaled="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lang="it-IT" sz="1400" dirty="0" smtClean="0">
                <a:solidFill>
                  <a:srgbClr val="000000"/>
                </a:solidFill>
                <a:latin typeface="Monotype Corsiva" pitchFamily="66" charset="0"/>
                <a:ea typeface="Times New Roman" pitchFamily="18" charset="0"/>
                <a:cs typeface="Times New Roman" pitchFamily="18" charset="0"/>
              </a:rPr>
              <a:t>3</a:t>
            </a:r>
            <a:r>
              <a:rPr kumimoji="0" lang="it-IT" sz="1400" b="0" i="0" u="none" strike="noStrike" cap="none" normalizeH="0" baseline="0" dirty="0" smtClean="0">
                <a:ln>
                  <a:noFill/>
                </a:ln>
                <a:solidFill>
                  <a:srgbClr val="000000"/>
                </a:solidFill>
                <a:effectLst/>
                <a:latin typeface="Monotype Corsiva" pitchFamily="66" charset="0"/>
                <a:ea typeface="Times New Roman" pitchFamily="18" charset="0"/>
                <a:cs typeface="Times New Roman" pitchFamily="18" charset="0"/>
              </a:rPr>
              <a:t>0 gennaio 2010</a:t>
            </a:r>
            <a:endParaRPr kumimoji="0" lang="it-IT"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kumimoji="0" lang="it-IT" sz="1400" b="0" i="0" u="none" strike="noStrike" cap="none" normalizeH="0" baseline="0" dirty="0" smtClean="0">
                <a:ln>
                  <a:noFill/>
                </a:ln>
                <a:solidFill>
                  <a:srgbClr val="000000"/>
                </a:solidFill>
                <a:effectLst/>
                <a:latin typeface="Monotype Corsiva" pitchFamily="66" charset="0"/>
                <a:ea typeface="Times New Roman" pitchFamily="18" charset="0"/>
                <a:cs typeface="Times New Roman" pitchFamily="18" charset="0"/>
              </a:rPr>
              <a:t>Via E. </a:t>
            </a:r>
            <a:r>
              <a:rPr kumimoji="0" lang="it-IT" sz="1400" b="0" i="0" u="none" strike="noStrike" cap="none" normalizeH="0" baseline="0" dirty="0" err="1" smtClean="0">
                <a:ln>
                  <a:noFill/>
                </a:ln>
                <a:solidFill>
                  <a:srgbClr val="000000"/>
                </a:solidFill>
                <a:effectLst/>
                <a:latin typeface="Monotype Corsiva" pitchFamily="66" charset="0"/>
                <a:ea typeface="Times New Roman" pitchFamily="18" charset="0"/>
                <a:cs typeface="Times New Roman" pitchFamily="18" charset="0"/>
              </a:rPr>
              <a:t>Torriccelli</a:t>
            </a:r>
            <a:r>
              <a:rPr kumimoji="0" lang="it-IT" sz="1400" b="0" i="0" u="none" strike="noStrike" cap="none" normalizeH="0" baseline="0" dirty="0" smtClean="0">
                <a:ln>
                  <a:noFill/>
                </a:ln>
                <a:solidFill>
                  <a:srgbClr val="000000"/>
                </a:solidFill>
                <a:effectLst/>
                <a:latin typeface="Monotype Corsiva" pitchFamily="66" charset="0"/>
                <a:ea typeface="Times New Roman" pitchFamily="18" charset="0"/>
                <a:cs typeface="Times New Roman" pitchFamily="18" charset="0"/>
              </a:rPr>
              <a:t>,10    ore 18.00</a:t>
            </a:r>
            <a:endParaRPr kumimoji="0" lang="it-IT"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kumimoji="0" lang="it-IT" sz="1400" b="0" i="0" u="none" strike="noStrike" cap="none" normalizeH="0" baseline="0" dirty="0" err="1" smtClean="0">
                <a:ln>
                  <a:noFill/>
                </a:ln>
                <a:solidFill>
                  <a:srgbClr val="000000"/>
                </a:solidFill>
                <a:effectLst/>
                <a:latin typeface="Monotype Corsiva" pitchFamily="66" charset="0"/>
                <a:ea typeface="Times New Roman" pitchFamily="18" charset="0"/>
                <a:cs typeface="Times New Roman" pitchFamily="18" charset="0"/>
              </a:rPr>
              <a:t>TREBISACCE</a:t>
            </a:r>
            <a:endParaRPr kumimoji="0" lang="it-IT"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kumimoji="0" lang="it-IT" sz="1400" b="1" i="0" u="none" strike="noStrike" cap="none" normalizeH="0" baseline="0" dirty="0" smtClean="0">
                <a:ln>
                  <a:noFill/>
                </a:ln>
                <a:solidFill>
                  <a:srgbClr val="000000"/>
                </a:solidFill>
                <a:effectLst/>
                <a:latin typeface="Courier New" pitchFamily="49" charset="0"/>
                <a:ea typeface="Times New Roman" pitchFamily="18" charset="0"/>
                <a:cs typeface="Courier New" pitchFamily="49" charset="0"/>
              </a:rPr>
              <a:t>Presentano</a:t>
            </a:r>
            <a:endParaRPr kumimoji="0" lang="it-IT"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kumimoji="0" lang="it-IT"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SILVESTRO NERI </a:t>
            </a:r>
            <a:endParaRPr kumimoji="0" lang="it-IT"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695450" algn="l"/>
              </a:tabLst>
            </a:pPr>
            <a:r>
              <a:rPr kumimoji="0" lang="it-IT" sz="1400" b="0" i="0" u="none" strike="noStrike" cap="none" normalizeH="0" baseline="0" dirty="0" smtClean="0">
                <a:ln>
                  <a:noFill/>
                </a:ln>
                <a:solidFill>
                  <a:srgbClr val="000000"/>
                </a:solidFill>
                <a:effectLst/>
                <a:latin typeface="Lucida Calligraphy" pitchFamily="66" charset="0"/>
                <a:ea typeface="Times New Roman" pitchFamily="18" charset="0"/>
                <a:cs typeface="Times New Roman" pitchFamily="18" charset="0"/>
              </a:rPr>
              <a:t>L’ in - canto DEL MITO</a:t>
            </a:r>
            <a:r>
              <a:rPr kumimoji="0" lang="it-IT" sz="1400" b="0" i="0" u="none" strike="noStrike" cap="none" normalizeH="0" baseline="0" dirty="0" smtClean="0">
                <a:ln>
                  <a:noFill/>
                </a:ln>
                <a:solidFill>
                  <a:schemeClr val="tx1"/>
                </a:solidFill>
                <a:effectLst/>
                <a:latin typeface="Arial" pitchFamily="34" charset="0"/>
              </a:rPr>
              <a:t> </a:t>
            </a:r>
          </a:p>
        </p:txBody>
      </p:sp>
      <p:pic>
        <p:nvPicPr>
          <p:cNvPr id="10" name="Immagine 9" descr="LIBRO.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536" y="2132856"/>
            <a:ext cx="1587304" cy="2287503"/>
          </a:xfrm>
          <a:prstGeom prst="rect">
            <a:avLst/>
          </a:prstGeom>
        </p:spPr>
      </p:pic>
      <p:pic>
        <p:nvPicPr>
          <p:cNvPr id="9" name="Segnaposto contenuto 9" descr="DSCF6053.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04048" y="1412776"/>
            <a:ext cx="3634350" cy="2725763"/>
          </a:xfrm>
          <a:prstGeom prst="rect">
            <a:avLst/>
          </a:prstGeom>
        </p:spPr>
      </p:pic>
      <p:sp>
        <p:nvSpPr>
          <p:cNvPr id="11" name="CasellaDiTesto 10"/>
          <p:cNvSpPr txBox="1"/>
          <p:nvPr/>
        </p:nvSpPr>
        <p:spPr>
          <a:xfrm>
            <a:off x="5076056" y="4365104"/>
            <a:ext cx="2232248" cy="36933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rtlCol="0">
            <a:spAutoFit/>
          </a:bodyPr>
          <a:lstStyle/>
          <a:p>
            <a:r>
              <a:rPr lang="it-IT" dirty="0" err="1" smtClean="0"/>
              <a:t>Summer</a:t>
            </a:r>
            <a:r>
              <a:rPr lang="it-IT" dirty="0" smtClean="0"/>
              <a:t> </a:t>
            </a:r>
            <a:r>
              <a:rPr lang="it-IT" dirty="0" err="1" smtClean="0"/>
              <a:t>event</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18</a:t>
            </a:fld>
            <a:endParaRPr lang="it-IT"/>
          </a:p>
        </p:txBody>
      </p:sp>
      <p:sp>
        <p:nvSpPr>
          <p:cNvPr id="6" name="Titolo 1"/>
          <p:cNvSpPr>
            <a:spLocks noGrp="1"/>
          </p:cNvSpPr>
          <p:nvPr>
            <p:ph type="title"/>
          </p:nvPr>
        </p:nvSpPr>
        <p:spPr>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smtClean="0"/>
              <a:t> </a:t>
            </a:r>
            <a:r>
              <a:rPr lang="it-IT" dirty="0" err="1" smtClean="0">
                <a:solidFill>
                  <a:srgbClr val="00B050"/>
                </a:solidFill>
              </a:rPr>
              <a:t>Recent</a:t>
            </a:r>
            <a:r>
              <a:rPr lang="it-IT" dirty="0" smtClean="0">
                <a:solidFill>
                  <a:srgbClr val="00B050"/>
                </a:solidFill>
              </a:rPr>
              <a:t> </a:t>
            </a:r>
            <a:r>
              <a:rPr lang="it-IT" dirty="0" err="1" smtClean="0">
                <a:solidFill>
                  <a:srgbClr val="00B050"/>
                </a:solidFill>
              </a:rPr>
              <a:t>events</a:t>
            </a:r>
            <a:endParaRPr lang="it-IT" dirty="0">
              <a:solidFill>
                <a:srgbClr val="00B050"/>
              </a:solidFill>
            </a:endParaRPr>
          </a:p>
        </p:txBody>
      </p:sp>
      <p:pic>
        <p:nvPicPr>
          <p:cNvPr id="7" name="Segnaposto contenuto 6" descr="DSCF6068.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67544" y="1556792"/>
            <a:ext cx="5107767" cy="4032448"/>
          </a:xfrm>
          <a:prstGeom prst="rect">
            <a:avLst/>
          </a:prstGeom>
        </p:spPr>
      </p:pic>
      <p:sp>
        <p:nvSpPr>
          <p:cNvPr id="8" name="CasellaDiTesto 7"/>
          <p:cNvSpPr txBox="1"/>
          <p:nvPr/>
        </p:nvSpPr>
        <p:spPr>
          <a:xfrm>
            <a:off x="5652120" y="1916832"/>
            <a:ext cx="3240360" cy="1569660"/>
          </a:xfrm>
          <a:prstGeom prst="rect">
            <a:avLst/>
          </a:prstGeom>
          <a:noFill/>
        </p:spPr>
        <p:txBody>
          <a:bodyPr wrap="square" rtlCol="0">
            <a:spAutoFit/>
          </a:bodyPr>
          <a:lstStyle/>
          <a:p>
            <a:r>
              <a:rPr lang="it-IT" sz="2400" b="1" dirty="0" smtClean="0">
                <a:solidFill>
                  <a:schemeClr val="tx2">
                    <a:lumMod val="75000"/>
                  </a:schemeClr>
                </a:solidFill>
                <a:effectLst>
                  <a:outerShdw blurRad="38100" dist="38100" dir="2700000" algn="tl">
                    <a:srgbClr val="000000">
                      <a:alpha val="43137"/>
                    </a:srgbClr>
                  </a:outerShdw>
                </a:effectLst>
              </a:rPr>
              <a:t>A concert  </a:t>
            </a:r>
            <a:r>
              <a:rPr lang="it-IT" sz="2400" b="1" dirty="0" err="1" smtClean="0">
                <a:solidFill>
                  <a:schemeClr val="tx2">
                    <a:lumMod val="75000"/>
                  </a:schemeClr>
                </a:solidFill>
                <a:effectLst>
                  <a:outerShdw blurRad="38100" dist="38100" dir="2700000" algn="tl">
                    <a:srgbClr val="000000">
                      <a:alpha val="43137"/>
                    </a:srgbClr>
                  </a:outerShdw>
                </a:effectLst>
              </a:rPr>
              <a:t>for</a:t>
            </a:r>
            <a:r>
              <a:rPr lang="it-IT" sz="2400" b="1" dirty="0" smtClean="0">
                <a:solidFill>
                  <a:schemeClr val="tx2">
                    <a:lumMod val="75000"/>
                  </a:schemeClr>
                </a:solidFill>
                <a:effectLst>
                  <a:outerShdw blurRad="38100" dist="38100" dir="2700000" algn="tl">
                    <a:srgbClr val="000000">
                      <a:alpha val="43137"/>
                    </a:srgbClr>
                  </a:outerShdw>
                </a:effectLst>
              </a:rPr>
              <a:t> chitarra, mandolino  e voce</a:t>
            </a:r>
          </a:p>
          <a:p>
            <a:r>
              <a:rPr lang="it-IT" sz="2400" b="1" dirty="0" smtClean="0">
                <a:solidFill>
                  <a:schemeClr val="tx2">
                    <a:lumMod val="75000"/>
                  </a:schemeClr>
                </a:solidFill>
                <a:effectLst>
                  <a:outerShdw blurRad="38100" dist="38100" dir="2700000" algn="tl">
                    <a:srgbClr val="000000">
                      <a:alpha val="43137"/>
                    </a:srgbClr>
                  </a:outerShdw>
                </a:effectLst>
              </a:rPr>
              <a:t>at the </a:t>
            </a:r>
            <a:r>
              <a:rPr lang="it-IT" sz="2400" b="1" dirty="0" err="1" smtClean="0">
                <a:solidFill>
                  <a:schemeClr val="tx2">
                    <a:lumMod val="75000"/>
                  </a:schemeClr>
                </a:solidFill>
                <a:effectLst>
                  <a:outerShdw blurRad="38100" dist="38100" dir="2700000" algn="tl">
                    <a:srgbClr val="000000">
                      <a:alpha val="43137"/>
                    </a:srgbClr>
                  </a:outerShdw>
                </a:effectLst>
              </a:rPr>
              <a:t>Sea</a:t>
            </a:r>
            <a:r>
              <a:rPr lang="it-IT" sz="2400" b="1" dirty="0" smtClean="0">
                <a:solidFill>
                  <a:schemeClr val="tx2">
                    <a:lumMod val="75000"/>
                  </a:schemeClr>
                </a:solidFill>
                <a:effectLst>
                  <a:outerShdw blurRad="38100" dist="38100" dir="2700000" algn="tl">
                    <a:srgbClr val="000000">
                      <a:alpha val="43137"/>
                    </a:srgbClr>
                  </a:outerShdw>
                </a:effectLst>
              </a:rPr>
              <a:t> Promenade, </a:t>
            </a:r>
          </a:p>
          <a:p>
            <a:r>
              <a:rPr lang="it-IT" sz="2400" b="1" dirty="0" smtClean="0">
                <a:solidFill>
                  <a:schemeClr val="tx2">
                    <a:lumMod val="75000"/>
                  </a:schemeClr>
                </a:solidFill>
                <a:effectLst>
                  <a:outerShdw blurRad="38100" dist="38100" dir="2700000" algn="tl">
                    <a:srgbClr val="000000">
                      <a:alpha val="43137"/>
                    </a:srgbClr>
                  </a:outerShdw>
                </a:effectLst>
              </a:rPr>
              <a:t>on 3rd  August , 2010</a:t>
            </a:r>
            <a:endParaRPr lang="it-IT" sz="2400" b="1" dirty="0">
              <a:solidFill>
                <a:schemeClr val="tx2">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1143000"/>
          </a:xfrm>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smtClean="0">
                <a:solidFill>
                  <a:srgbClr val="00B050"/>
                </a:solidFill>
                <a:effectLst>
                  <a:outerShdw blurRad="38100" dist="38100" dir="2700000" algn="tl">
                    <a:srgbClr val="000000">
                      <a:alpha val="43137"/>
                    </a:srgbClr>
                  </a:outerShdw>
                </a:effectLst>
              </a:rPr>
              <a:t>At work in the community </a:t>
            </a:r>
            <a:r>
              <a:rPr lang="it-IT" dirty="0" err="1" smtClean="0">
                <a:solidFill>
                  <a:srgbClr val="00B050"/>
                </a:solidFill>
                <a:effectLst>
                  <a:outerShdw blurRad="38100" dist="38100" dir="2700000" algn="tl">
                    <a:srgbClr val="000000">
                      <a:alpha val="43137"/>
                    </a:srgbClr>
                  </a:outerShdw>
                </a:effectLst>
              </a:rPr>
              <a:t>room</a:t>
            </a:r>
            <a:endParaRPr lang="it-IT" dirty="0">
              <a:solidFill>
                <a:srgbClr val="00B050"/>
              </a:solidFill>
              <a:effectLst>
                <a:outerShdw blurRad="38100" dist="38100" dir="2700000" algn="tl">
                  <a:srgbClr val="000000">
                    <a:alpha val="43137"/>
                  </a:srgbClr>
                </a:outerShdw>
              </a:effectLst>
            </a:endParaRPr>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19</a:t>
            </a:fld>
            <a:endParaRPr lang="it-IT"/>
          </a:p>
        </p:txBody>
      </p:sp>
      <p:pic>
        <p:nvPicPr>
          <p:cNvPr id="7" name="Immagine 6" descr="DSCF733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552" y="1844824"/>
            <a:ext cx="3168352" cy="2304256"/>
          </a:xfrm>
          <a:prstGeom prst="rect">
            <a:avLst/>
          </a:prstGeom>
        </p:spPr>
      </p:pic>
      <p:pic>
        <p:nvPicPr>
          <p:cNvPr id="10" name="Immagine 9" descr="DSCF733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3501008"/>
            <a:ext cx="3816424" cy="2862318"/>
          </a:xfrm>
          <a:prstGeom prst="rect">
            <a:avLst/>
          </a:prstGeom>
        </p:spPr>
      </p:pic>
      <p:pic>
        <p:nvPicPr>
          <p:cNvPr id="12" name="Segnaposto contenuto 5" descr="Copia di DSCF4491.jpg"/>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4355976" y="1844824"/>
            <a:ext cx="3816424" cy="2403728"/>
          </a:xfrm>
        </p:spPr>
      </p:pic>
      <p:pic>
        <p:nvPicPr>
          <p:cNvPr id="15" name="Immagine 14" descr="DSCF7333.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9552" y="4005064"/>
            <a:ext cx="3168352" cy="232225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1008112"/>
          </a:xfrm>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b="1" dirty="0" err="1" smtClean="0">
                <a:solidFill>
                  <a:srgbClr val="00B050"/>
                </a:solidFill>
                <a:effectLst>
                  <a:outerShdw blurRad="38100" dist="38100" dir="2700000" algn="tl">
                    <a:srgbClr val="000000">
                      <a:alpha val="43137"/>
                    </a:srgbClr>
                  </a:outerShdw>
                </a:effectLst>
              </a:rPr>
              <a:t>Who</a:t>
            </a:r>
            <a:r>
              <a:rPr lang="it-IT" b="1" dirty="0" smtClean="0">
                <a:solidFill>
                  <a:srgbClr val="00B050"/>
                </a:solidFill>
                <a:effectLst>
                  <a:outerShdw blurRad="38100" dist="38100" dir="2700000" algn="tl">
                    <a:srgbClr val="000000">
                      <a:alpha val="43137"/>
                    </a:srgbClr>
                  </a:outerShdw>
                </a:effectLst>
              </a:rPr>
              <a:t> </a:t>
            </a:r>
            <a:r>
              <a:rPr lang="it-IT" b="1" dirty="0" err="1" smtClean="0">
                <a:solidFill>
                  <a:srgbClr val="00B050"/>
                </a:solidFill>
                <a:effectLst>
                  <a:outerShdw blurRad="38100" dist="38100" dir="2700000" algn="tl">
                    <a:srgbClr val="000000">
                      <a:alpha val="43137"/>
                    </a:srgbClr>
                  </a:outerShdw>
                </a:effectLst>
              </a:rPr>
              <a:t>we</a:t>
            </a:r>
            <a:r>
              <a:rPr lang="it-IT" b="1" dirty="0" smtClean="0">
                <a:solidFill>
                  <a:srgbClr val="00B050"/>
                </a:solidFill>
                <a:effectLst>
                  <a:outerShdw blurRad="38100" dist="38100" dir="2700000" algn="tl">
                    <a:srgbClr val="000000">
                      <a:alpha val="43137"/>
                    </a:srgbClr>
                  </a:outerShdw>
                </a:effectLst>
              </a:rPr>
              <a:t> are</a:t>
            </a:r>
            <a:endParaRPr lang="it-IT" b="1" dirty="0">
              <a:solidFill>
                <a:srgbClr val="00B05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67544" y="1268760"/>
            <a:ext cx="8208912" cy="5040560"/>
          </a:xfrm>
        </p:spPr>
        <p:txBody>
          <a:bodyPr>
            <a:noAutofit/>
          </a:bodyPr>
          <a:lstStyle/>
          <a:p>
            <a:pPr algn="just">
              <a:buNone/>
            </a:pPr>
            <a:r>
              <a:rPr lang="en-US" b="1" i="1" dirty="0" err="1"/>
              <a:t>Età</a:t>
            </a:r>
            <a:r>
              <a:rPr lang="en-US" b="1" i="1" dirty="0"/>
              <a:t> </a:t>
            </a:r>
            <a:r>
              <a:rPr lang="en-US" b="1" i="1" dirty="0" smtClean="0"/>
              <a:t>Serena </a:t>
            </a:r>
            <a:r>
              <a:rPr lang="en-US" dirty="0" smtClean="0"/>
              <a:t>was </a:t>
            </a:r>
            <a:r>
              <a:rPr lang="en-US" dirty="0"/>
              <a:t>established </a:t>
            </a:r>
            <a:r>
              <a:rPr lang="en-US" dirty="0" smtClean="0"/>
              <a:t> 12 years ago to </a:t>
            </a:r>
            <a:r>
              <a:rPr lang="en-US" dirty="0"/>
              <a:t>associate people  in a  non- profit  </a:t>
            </a:r>
            <a:r>
              <a:rPr lang="en-US" dirty="0" smtClean="0"/>
              <a:t>community, involved </a:t>
            </a:r>
            <a:r>
              <a:rPr lang="en-US" dirty="0"/>
              <a:t>in </a:t>
            </a:r>
            <a:r>
              <a:rPr lang="en-US" dirty="0" smtClean="0"/>
              <a:t>volunteering  in </a:t>
            </a:r>
            <a:r>
              <a:rPr lang="en-US" dirty="0" err="1"/>
              <a:t>Trebisacce</a:t>
            </a:r>
            <a:r>
              <a:rPr lang="en-US" dirty="0"/>
              <a:t>.  </a:t>
            </a:r>
            <a:r>
              <a:rPr lang="en-US" dirty="0" smtClean="0"/>
              <a:t>We are one of the most successful non-profit association  in our area whose members come from  the surroundings towns, too. </a:t>
            </a:r>
            <a:endParaRPr lang="it-IT" dirty="0" smtClean="0"/>
          </a:p>
          <a:p>
            <a:pPr algn="just">
              <a:buNone/>
            </a:pPr>
            <a:r>
              <a:rPr lang="en-US" dirty="0" smtClean="0"/>
              <a:t>Economy </a:t>
            </a:r>
            <a:r>
              <a:rPr lang="en-US" dirty="0"/>
              <a:t>in the local area has a rural background. </a:t>
            </a:r>
            <a:endParaRPr lang="en-US" dirty="0" smtClean="0"/>
          </a:p>
          <a:p>
            <a:pPr algn="just">
              <a:buNone/>
            </a:pPr>
            <a:r>
              <a:rPr lang="en-US" dirty="0" smtClean="0"/>
              <a:t>Ageing </a:t>
            </a:r>
            <a:r>
              <a:rPr lang="en-US" dirty="0"/>
              <a:t>people are </a:t>
            </a:r>
            <a:r>
              <a:rPr lang="en-US" dirty="0" smtClean="0"/>
              <a:t>increasing, </a:t>
            </a:r>
            <a:r>
              <a:rPr lang="en-US" dirty="0"/>
              <a:t>while young generations emigrate to </a:t>
            </a:r>
            <a:r>
              <a:rPr lang="en-US" dirty="0" smtClean="0"/>
              <a:t>northern </a:t>
            </a:r>
            <a:r>
              <a:rPr lang="en-US" dirty="0"/>
              <a:t>regions. </a:t>
            </a:r>
            <a:endParaRPr lang="en-US" dirty="0" smtClean="0"/>
          </a:p>
          <a:p>
            <a:pPr>
              <a:buNone/>
            </a:pPr>
            <a:r>
              <a:rPr lang="en-US" dirty="0"/>
              <a:t/>
            </a:r>
            <a:br>
              <a:rPr lang="en-US" dirty="0"/>
            </a:br>
            <a:endParaRPr lang="en-US" dirty="0" smtClean="0"/>
          </a:p>
        </p:txBody>
      </p:sp>
      <p:sp>
        <p:nvSpPr>
          <p:cNvPr id="4" name="Segnaposto piè di pagina 3"/>
          <p:cNvSpPr>
            <a:spLocks noGrp="1"/>
          </p:cNvSpPr>
          <p:nvPr>
            <p:ph type="ftr" sz="quarter" idx="11"/>
          </p:nvPr>
        </p:nvSpPr>
        <p:spPr/>
        <p:txBody>
          <a:bodyPr/>
          <a:lstStyle/>
          <a:p>
            <a:r>
              <a:rPr lang="it-IT" dirty="0" smtClean="0"/>
              <a:t>Associazione Età Serena </a:t>
            </a:r>
            <a:r>
              <a:rPr lang="it-IT" dirty="0" err="1" smtClean="0"/>
              <a:t>Trebisacce</a:t>
            </a:r>
            <a:endParaRPr lang="it-IT" dirty="0"/>
          </a:p>
        </p:txBody>
      </p:sp>
      <p:sp>
        <p:nvSpPr>
          <p:cNvPr id="5" name="Segnaposto numero diapositiva 4"/>
          <p:cNvSpPr>
            <a:spLocks noGrp="1"/>
          </p:cNvSpPr>
          <p:nvPr>
            <p:ph type="sldNum" sz="quarter" idx="12"/>
          </p:nvPr>
        </p:nvSpPr>
        <p:spPr/>
        <p:txBody>
          <a:bodyPr/>
          <a:lstStyle/>
          <a:p>
            <a:fld id="{EB39FB4A-CF2F-4772-AAA0-2BA78B0324B0}" type="slidenum">
              <a:rPr lang="it-IT" smtClean="0"/>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20</a:t>
            </a:fld>
            <a:endParaRPr lang="it-IT"/>
          </a:p>
        </p:txBody>
      </p:sp>
      <p:sp>
        <p:nvSpPr>
          <p:cNvPr id="6" name="Titolo 1"/>
          <p:cNvSpPr>
            <a:spLocks noGrp="1"/>
          </p:cNvSpPr>
          <p:nvPr>
            <p:ph type="title"/>
          </p:nvPr>
        </p:nvSpPr>
        <p:spPr>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err="1" smtClean="0">
                <a:solidFill>
                  <a:srgbClr val="00B050"/>
                </a:solidFill>
                <a:effectLst>
                  <a:outerShdw blurRad="38100" dist="38100" dir="2700000" algn="tl">
                    <a:srgbClr val="000000">
                      <a:alpha val="43137"/>
                    </a:srgbClr>
                  </a:outerShdw>
                </a:effectLst>
              </a:rPr>
              <a:t>Reharsal</a:t>
            </a:r>
            <a:endParaRPr lang="it-IT" dirty="0">
              <a:solidFill>
                <a:srgbClr val="00B050"/>
              </a:solidFill>
              <a:effectLst>
                <a:outerShdw blurRad="38100" dist="38100" dir="2700000" algn="tl">
                  <a:srgbClr val="000000">
                    <a:alpha val="43137"/>
                  </a:srgbClr>
                </a:outerShdw>
              </a:effectLst>
            </a:endParaRPr>
          </a:p>
        </p:txBody>
      </p:sp>
      <p:pic>
        <p:nvPicPr>
          <p:cNvPr id="8" name="Immagine 7" descr="DSCF7444.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060848"/>
            <a:ext cx="5436096" cy="4077072"/>
          </a:xfrm>
          <a:prstGeom prst="rect">
            <a:avLst/>
          </a:prstGeom>
        </p:spPr>
      </p:pic>
      <p:sp>
        <p:nvSpPr>
          <p:cNvPr id="9" name="CasellaDiTesto 8"/>
          <p:cNvSpPr txBox="1"/>
          <p:nvPr/>
        </p:nvSpPr>
        <p:spPr>
          <a:xfrm>
            <a:off x="5796136" y="2132856"/>
            <a:ext cx="2448272" cy="1200329"/>
          </a:xfrm>
          <a:prstGeom prst="rect">
            <a:avLst/>
          </a:prstGeom>
          <a:noFill/>
        </p:spPr>
        <p:txBody>
          <a:bodyPr wrap="square" rtlCol="0">
            <a:spAutoFit/>
          </a:bodyPr>
          <a:lstStyle/>
          <a:p>
            <a:r>
              <a:rPr lang="it-IT" sz="2400" b="1" dirty="0" smtClean="0"/>
              <a:t>“La Giara” a </a:t>
            </a:r>
            <a:r>
              <a:rPr lang="it-IT" sz="2400" b="1" dirty="0" err="1" smtClean="0"/>
              <a:t>commedy</a:t>
            </a:r>
            <a:r>
              <a:rPr lang="it-IT" sz="2400" b="1" dirty="0" smtClean="0"/>
              <a:t>  </a:t>
            </a:r>
            <a:r>
              <a:rPr lang="it-IT" sz="2400" b="1" dirty="0" err="1" smtClean="0"/>
              <a:t>by</a:t>
            </a:r>
            <a:r>
              <a:rPr lang="it-IT" sz="2400" b="1" dirty="0" smtClean="0"/>
              <a:t> Pirandello</a:t>
            </a:r>
            <a:endParaRPr lang="it-IT" sz="24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21</a:t>
            </a:fld>
            <a:endParaRPr lang="it-IT"/>
          </a:p>
        </p:txBody>
      </p:sp>
      <p:pic>
        <p:nvPicPr>
          <p:cNvPr id="8" name="Immagine 7" descr="DSCF738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16016" y="2924944"/>
            <a:ext cx="4056451" cy="3501008"/>
          </a:xfrm>
          <a:prstGeom prst="rect">
            <a:avLst/>
          </a:prstGeom>
        </p:spPr>
      </p:pic>
      <p:pic>
        <p:nvPicPr>
          <p:cNvPr id="10" name="Segnaposto contenuto 5" descr="DSCF7381.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23528" y="1628800"/>
            <a:ext cx="4320479" cy="3240360"/>
          </a:xfrm>
        </p:spPr>
      </p:pic>
      <p:sp>
        <p:nvSpPr>
          <p:cNvPr id="11" name="Titolo 1"/>
          <p:cNvSpPr txBox="1">
            <a:spLocks/>
          </p:cNvSpPr>
          <p:nvPr/>
        </p:nvSpPr>
        <p:spPr>
          <a:xfrm>
            <a:off x="395536" y="188640"/>
            <a:ext cx="8229600" cy="1143000"/>
          </a:xfrm>
          <a:prstGeom prst="rect">
            <a:avLst/>
          </a:prstGeom>
          <a:gradFill>
            <a:gsLst>
              <a:gs pos="0">
                <a:srgbClr val="8488C4"/>
              </a:gs>
              <a:gs pos="53000">
                <a:srgbClr val="D4DEFF"/>
              </a:gs>
              <a:gs pos="83000">
                <a:srgbClr val="D4DEFF"/>
              </a:gs>
              <a:gs pos="100000">
                <a:srgbClr val="96AB94"/>
              </a:gs>
            </a:gsLst>
            <a:lin ang="16200000" scaled="0"/>
          </a:gradFill>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ctr">
            <a:normAutofit/>
          </a:bodyPr>
          <a:lstStyle/>
          <a:p>
            <a:pPr lvl="0" algn="ctr">
              <a:spcBef>
                <a:spcPct val="0"/>
              </a:spcBef>
            </a:pPr>
            <a:r>
              <a:rPr lang="it-IT" sz="4400" b="1" dirty="0" smtClean="0">
                <a:solidFill>
                  <a:schemeClr val="accent3">
                    <a:lumMod val="50000"/>
                  </a:schemeClr>
                </a:solidFill>
              </a:rPr>
              <a:t>Social </a:t>
            </a:r>
            <a:r>
              <a:rPr lang="it-IT" sz="4400" b="1" dirty="0" err="1" smtClean="0">
                <a:solidFill>
                  <a:schemeClr val="accent3">
                    <a:lumMod val="50000"/>
                  </a:schemeClr>
                </a:solidFill>
              </a:rPr>
              <a:t>Concern</a:t>
            </a:r>
            <a:endParaRPr kumimoji="0" lang="it-IT" sz="4400" b="1" i="0" u="none" strike="noStrike" kern="1200" cap="none" spc="0" normalizeH="0" baseline="0" noProof="0" dirty="0">
              <a:ln>
                <a:noFill/>
              </a:ln>
              <a:solidFill>
                <a:schemeClr val="accent3">
                  <a:lumMod val="50000"/>
                </a:schemeClr>
              </a:solidFill>
              <a:effectLst>
                <a:outerShdw blurRad="38100" dist="38100" dir="2700000" algn="tl">
                  <a:srgbClr val="000000">
                    <a:alpha val="43137"/>
                  </a:srgbClr>
                </a:outerShdw>
              </a:effectLst>
              <a:uLnTx/>
              <a:uFillTx/>
              <a:latin typeface="+mn-lt"/>
              <a:ea typeface="+mn-ea"/>
              <a:cs typeface="+mn-cs"/>
            </a:endParaRPr>
          </a:p>
        </p:txBody>
      </p:sp>
      <p:pic>
        <p:nvPicPr>
          <p:cNvPr id="12" name="Immagine 11" descr="DSCF7379.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36096" y="1484784"/>
            <a:ext cx="1869672" cy="2492896"/>
          </a:xfrm>
          <a:prstGeom prst="rect">
            <a:avLst/>
          </a:prstGeom>
        </p:spPr>
      </p:pic>
      <p:sp>
        <p:nvSpPr>
          <p:cNvPr id="13" name="CasellaDiTesto 12"/>
          <p:cNvSpPr txBox="1"/>
          <p:nvPr/>
        </p:nvSpPr>
        <p:spPr>
          <a:xfrm>
            <a:off x="323528" y="4869160"/>
            <a:ext cx="3888432" cy="1569660"/>
          </a:xfrm>
          <a:prstGeom prst="rect">
            <a:avLst/>
          </a:prstGeom>
          <a:noFill/>
        </p:spPr>
        <p:txBody>
          <a:bodyPr wrap="square" rtlCol="0">
            <a:spAutoFit/>
          </a:bodyPr>
          <a:lstStyle/>
          <a:p>
            <a:r>
              <a:rPr lang="it-IT" sz="2400" dirty="0" smtClean="0"/>
              <a:t>A </a:t>
            </a:r>
            <a:r>
              <a:rPr lang="it-IT" sz="2400" b="1" dirty="0" smtClean="0"/>
              <a:t>sit-in</a:t>
            </a:r>
            <a:r>
              <a:rPr lang="it-IT" sz="2400" dirty="0" smtClean="0"/>
              <a:t> </a:t>
            </a:r>
            <a:r>
              <a:rPr lang="it-IT" sz="2400" dirty="0" err="1" smtClean="0"/>
              <a:t>for</a:t>
            </a:r>
            <a:r>
              <a:rPr lang="it-IT" sz="2400" dirty="0" smtClean="0"/>
              <a:t> </a:t>
            </a:r>
            <a:r>
              <a:rPr lang="it-IT" sz="2400" dirty="0" err="1" smtClean="0"/>
              <a:t>protest</a:t>
            </a:r>
            <a:r>
              <a:rPr lang="it-IT" sz="2400" dirty="0" smtClean="0"/>
              <a:t>, </a:t>
            </a:r>
            <a:r>
              <a:rPr lang="it-IT" sz="2400" dirty="0" err="1" smtClean="0"/>
              <a:t>against</a:t>
            </a:r>
            <a:r>
              <a:rPr lang="it-IT" sz="2400" dirty="0" smtClean="0"/>
              <a:t>  the </a:t>
            </a:r>
            <a:r>
              <a:rPr lang="it-IT" sz="2400" dirty="0" err="1" smtClean="0"/>
              <a:t>closing</a:t>
            </a:r>
            <a:r>
              <a:rPr lang="it-IT" sz="2400" dirty="0" smtClean="0"/>
              <a:t> </a:t>
            </a:r>
            <a:r>
              <a:rPr lang="it-IT" sz="2400" dirty="0" err="1" smtClean="0"/>
              <a:t>of</a:t>
            </a:r>
            <a:r>
              <a:rPr lang="it-IT" sz="2400" dirty="0" smtClean="0"/>
              <a:t>  the </a:t>
            </a:r>
            <a:r>
              <a:rPr lang="it-IT" sz="2400" dirty="0" err="1" smtClean="0"/>
              <a:t>local</a:t>
            </a:r>
            <a:r>
              <a:rPr lang="it-IT" sz="2400" dirty="0" smtClean="0"/>
              <a:t> hospital, on 23rd </a:t>
            </a:r>
            <a:r>
              <a:rPr lang="it-IT" sz="2400" dirty="0" err="1" smtClean="0"/>
              <a:t>September</a:t>
            </a:r>
            <a:r>
              <a:rPr lang="it-IT" sz="2400" dirty="0" smtClean="0"/>
              <a:t>, 2010</a:t>
            </a:r>
            <a:endParaRPr lang="it-IT"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20688"/>
            <a:ext cx="8219256" cy="5505475"/>
          </a:xfrm>
        </p:spPr>
        <p:txBody>
          <a:bodyPr>
            <a:normAutofit lnSpcReduction="10000"/>
          </a:bodyPr>
          <a:lstStyle/>
          <a:p>
            <a:r>
              <a:rPr lang="en-US" dirty="0" smtClean="0"/>
              <a:t>Family links among generations come to disappear, so that elderly people suffer the lack of  that traditional mutual help on which was based on the family system in the past times. </a:t>
            </a:r>
          </a:p>
          <a:p>
            <a:r>
              <a:rPr lang="en-US" dirty="0" smtClean="0"/>
              <a:t>Field of action  includes:  mutual help, information, education, culture, environment, leisure time. </a:t>
            </a:r>
          </a:p>
          <a:p>
            <a:r>
              <a:rPr lang="en-US" dirty="0" smtClean="0"/>
              <a:t>Our prime objective is to inform, promote and encourage members and non members to act as the protagonists of their own lives. </a:t>
            </a:r>
            <a:endParaRPr lang="it-IT" dirty="0"/>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3</a:t>
            </a:fld>
            <a:endParaRPr lang="it-IT"/>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1143000"/>
          </a:xfrm>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b="1" dirty="0" err="1" smtClean="0">
                <a:solidFill>
                  <a:srgbClr val="00B050"/>
                </a:solidFill>
                <a:effectLst>
                  <a:outerShdw blurRad="38100" dist="38100" dir="2700000" algn="tl">
                    <a:srgbClr val="000000">
                      <a:alpha val="43137"/>
                    </a:srgbClr>
                  </a:outerShdw>
                </a:effectLst>
              </a:rPr>
              <a:t>Where</a:t>
            </a:r>
            <a:r>
              <a:rPr lang="it-IT" b="1" dirty="0" smtClean="0">
                <a:solidFill>
                  <a:srgbClr val="00B050"/>
                </a:solidFill>
                <a:effectLst>
                  <a:outerShdw blurRad="38100" dist="38100" dir="2700000" algn="tl">
                    <a:srgbClr val="000000">
                      <a:alpha val="43137"/>
                    </a:srgbClr>
                  </a:outerShdw>
                </a:effectLst>
              </a:rPr>
              <a:t> </a:t>
            </a:r>
            <a:r>
              <a:rPr lang="it-IT" b="1" dirty="0" err="1" smtClean="0">
                <a:solidFill>
                  <a:srgbClr val="00B050"/>
                </a:solidFill>
                <a:effectLst>
                  <a:outerShdw blurRad="38100" dist="38100" dir="2700000" algn="tl">
                    <a:srgbClr val="000000">
                      <a:alpha val="43137"/>
                    </a:srgbClr>
                  </a:outerShdw>
                </a:effectLst>
              </a:rPr>
              <a:t>we</a:t>
            </a:r>
            <a:r>
              <a:rPr lang="it-IT" b="1" dirty="0" smtClean="0">
                <a:solidFill>
                  <a:srgbClr val="00B050"/>
                </a:solidFill>
                <a:effectLst>
                  <a:outerShdw blurRad="38100" dist="38100" dir="2700000" algn="tl">
                    <a:srgbClr val="000000">
                      <a:alpha val="43137"/>
                    </a:srgbClr>
                  </a:outerShdw>
                </a:effectLst>
              </a:rPr>
              <a:t> are</a:t>
            </a:r>
            <a:endParaRPr lang="it-IT" b="1" dirty="0">
              <a:solidFill>
                <a:srgbClr val="00B05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5868144" y="2060848"/>
            <a:ext cx="2880320" cy="3888432"/>
          </a:xfrm>
        </p:spPr>
        <p:txBody>
          <a:bodyPr>
            <a:normAutofit fontScale="70000" lnSpcReduction="20000"/>
          </a:bodyPr>
          <a:lstStyle/>
          <a:p>
            <a:pPr algn="just">
              <a:buNone/>
            </a:pPr>
            <a:r>
              <a:rPr lang="en-US" dirty="0" smtClean="0"/>
              <a:t>We are located in the town of </a:t>
            </a:r>
            <a:r>
              <a:rPr lang="en-US" dirty="0" err="1" smtClean="0"/>
              <a:t>Trebisacce</a:t>
            </a:r>
            <a:r>
              <a:rPr lang="en-US" dirty="0" smtClean="0"/>
              <a:t>, </a:t>
            </a:r>
            <a:r>
              <a:rPr lang="en-US" dirty="0" err="1" smtClean="0"/>
              <a:t>Regione</a:t>
            </a:r>
            <a:r>
              <a:rPr lang="en-US" dirty="0" smtClean="0"/>
              <a:t> Calabria, in the South of Italy.</a:t>
            </a:r>
          </a:p>
          <a:p>
            <a:pPr>
              <a:buNone/>
            </a:pPr>
            <a:r>
              <a:rPr lang="en-US" dirty="0" smtClean="0"/>
              <a:t>Economy in the local area has a rural background.</a:t>
            </a:r>
          </a:p>
          <a:p>
            <a:pPr>
              <a:buNone/>
            </a:pPr>
            <a:r>
              <a:rPr lang="en-US" dirty="0" smtClean="0"/>
              <a:t>Global crisis involves all activities,</a:t>
            </a:r>
          </a:p>
          <a:p>
            <a:pPr>
              <a:buNone/>
            </a:pPr>
            <a:r>
              <a:rPr lang="en-US" dirty="0" smtClean="0"/>
              <a:t>Ecosystem is menaced, as well as social wellbeing and people’s relationship</a:t>
            </a:r>
          </a:p>
          <a:p>
            <a:pPr>
              <a:buNone/>
            </a:pPr>
            <a:endParaRPr lang="it-IT" dirty="0"/>
          </a:p>
        </p:txBody>
      </p:sp>
      <p:sp>
        <p:nvSpPr>
          <p:cNvPr id="4" name="Segnaposto piè di pagina 3"/>
          <p:cNvSpPr>
            <a:spLocks noGrp="1"/>
          </p:cNvSpPr>
          <p:nvPr>
            <p:ph type="ftr" sz="quarter" idx="11"/>
          </p:nvPr>
        </p:nvSpPr>
        <p:spPr>
          <a:xfrm>
            <a:off x="3131840" y="6309320"/>
            <a:ext cx="2895600" cy="365125"/>
          </a:xfrm>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4</a:t>
            </a:fld>
            <a:endParaRPr lang="it-IT"/>
          </a:p>
        </p:txBody>
      </p:sp>
      <p:pic>
        <p:nvPicPr>
          <p:cNvPr id="7" name="Immagine 6" descr="map-regioni-italy.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3888" y="1628800"/>
            <a:ext cx="1746086" cy="1800200"/>
          </a:xfrm>
          <a:prstGeom prst="rect">
            <a:avLst/>
          </a:prstGeom>
        </p:spPr>
      </p:pic>
      <p:pic>
        <p:nvPicPr>
          <p:cNvPr id="10" name="Immagine 9" descr="cal.jpg"/>
          <p:cNvPicPr>
            <a:picLocks noChangeAspect="1"/>
          </p:cNvPicPr>
          <p:nvPr/>
        </p:nvPicPr>
        <p:blipFill>
          <a:blip r:embed="rId3" cstate="print"/>
          <a:stretch>
            <a:fillRect/>
          </a:stretch>
        </p:blipFill>
        <p:spPr>
          <a:xfrm>
            <a:off x="3563888" y="4077072"/>
            <a:ext cx="1800200" cy="2304256"/>
          </a:xfrm>
          <a:prstGeom prst="rect">
            <a:avLst/>
          </a:prstGeom>
        </p:spPr>
      </p:pic>
      <p:pic>
        <p:nvPicPr>
          <p:cNvPr id="9" name="Immagine 8" descr="map-of-europe.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536" y="1628800"/>
            <a:ext cx="3024336" cy="3744416"/>
          </a:xfrm>
          <a:prstGeom prst="rect">
            <a:avLst/>
          </a:prstGeom>
        </p:spPr>
      </p:pic>
      <p:sp>
        <p:nvSpPr>
          <p:cNvPr id="12" name="Freccia in giù 11"/>
          <p:cNvSpPr/>
          <p:nvPr/>
        </p:nvSpPr>
        <p:spPr>
          <a:xfrm rot="2519012">
            <a:off x="4648038" y="3957221"/>
            <a:ext cx="351979" cy="57769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p:cNvSpPr txBox="1"/>
          <p:nvPr/>
        </p:nvSpPr>
        <p:spPr>
          <a:xfrm>
            <a:off x="3635896" y="3573016"/>
            <a:ext cx="1800200" cy="461665"/>
          </a:xfrm>
          <a:prstGeom prst="rect">
            <a:avLst/>
          </a:prstGeom>
          <a:noFill/>
        </p:spPr>
        <p:txBody>
          <a:bodyPr wrap="square" rtlCol="0">
            <a:spAutoFit/>
          </a:bodyPr>
          <a:lstStyle/>
          <a:p>
            <a:r>
              <a:rPr lang="it-IT" sz="2400" b="1" dirty="0" err="1" smtClean="0">
                <a:solidFill>
                  <a:schemeClr val="accent1">
                    <a:lumMod val="75000"/>
                  </a:schemeClr>
                </a:solidFill>
                <a:effectLst>
                  <a:outerShdw blurRad="38100" dist="38100" dir="2700000" algn="tl">
                    <a:srgbClr val="000000">
                      <a:alpha val="43137"/>
                    </a:srgbClr>
                  </a:outerShdw>
                </a:effectLst>
              </a:rPr>
              <a:t>TREBISACCE</a:t>
            </a:r>
            <a:endParaRPr lang="it-IT" sz="2400" b="1" dirty="0">
              <a:solidFill>
                <a:schemeClr val="accent1">
                  <a:lumMod val="75000"/>
                </a:schemeClr>
              </a:solidFill>
              <a:effectLst>
                <a:outerShdw blurRad="38100" dist="38100" dir="2700000" algn="tl">
                  <a:srgbClr val="000000">
                    <a:alpha val="43137"/>
                  </a:srgbClr>
                </a:outerShdw>
              </a:effectLst>
            </a:endParaRPr>
          </a:p>
        </p:txBody>
      </p:sp>
      <p:sp>
        <p:nvSpPr>
          <p:cNvPr id="11" name="Freccia a sinistra 10"/>
          <p:cNvSpPr/>
          <p:nvPr/>
        </p:nvSpPr>
        <p:spPr>
          <a:xfrm>
            <a:off x="5148064" y="2636912"/>
            <a:ext cx="864096" cy="50405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5</a:t>
            </a:fld>
            <a:endParaRPr lang="it-IT"/>
          </a:p>
        </p:txBody>
      </p:sp>
      <p:pic>
        <p:nvPicPr>
          <p:cNvPr id="6" name="Picture 5"/>
          <p:cNvPicPr>
            <a:picLocks noGrp="1" noChangeAspect="1" noChangeArrowheads="1"/>
          </p:cNvPicPr>
          <p:nvPr>
            <p:ph idx="1"/>
          </p:nvPr>
        </p:nvPicPr>
        <p:blipFill>
          <a:blip r:embed="rId2" cstate="print"/>
          <a:srcRect/>
          <a:stretch>
            <a:fillRect/>
          </a:stretch>
        </p:blipFill>
        <p:spPr bwMode="auto">
          <a:xfrm>
            <a:off x="1475656" y="260648"/>
            <a:ext cx="6350809" cy="6048672"/>
          </a:xfrm>
          <a:prstGeom prst="rect">
            <a:avLst/>
          </a:prstGeom>
          <a:noFill/>
          <a:ln w="9525" algn="ctr">
            <a:noFill/>
            <a:miter lim="800000"/>
            <a:headEnd/>
            <a:tailEnd/>
          </a:ln>
          <a:effectLst/>
        </p:spPr>
      </p:pic>
      <p:sp>
        <p:nvSpPr>
          <p:cNvPr id="7" name="Freccia a sinistra 6"/>
          <p:cNvSpPr/>
          <p:nvPr/>
        </p:nvSpPr>
        <p:spPr>
          <a:xfrm>
            <a:off x="6732240" y="1340768"/>
            <a:ext cx="1512168" cy="86409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sinistra 7"/>
          <p:cNvSpPr/>
          <p:nvPr/>
        </p:nvSpPr>
        <p:spPr>
          <a:xfrm>
            <a:off x="2339752" y="4149080"/>
            <a:ext cx="711696" cy="27964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8085584" cy="864096"/>
          </a:xfrm>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err="1" smtClean="0">
                <a:solidFill>
                  <a:srgbClr val="00B050"/>
                </a:solidFill>
                <a:effectLst>
                  <a:outerShdw blurRad="38100" dist="38100" dir="2700000" algn="tl">
                    <a:srgbClr val="000000">
                      <a:alpha val="43137"/>
                    </a:srgbClr>
                  </a:outerShdw>
                </a:effectLst>
              </a:rPr>
              <a:t>Trebisacce</a:t>
            </a:r>
            <a:endParaRPr lang="it-IT" dirty="0">
              <a:solidFill>
                <a:srgbClr val="00B050"/>
              </a:solidFill>
              <a:effectLst>
                <a:outerShdw blurRad="38100" dist="38100" dir="2700000" algn="tl">
                  <a:srgbClr val="000000">
                    <a:alpha val="43137"/>
                  </a:srgbClr>
                </a:outerShdw>
              </a:effectLst>
            </a:endParaRPr>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6</a:t>
            </a:fld>
            <a:endParaRPr lang="it-IT"/>
          </a:p>
        </p:txBody>
      </p:sp>
      <p:pic>
        <p:nvPicPr>
          <p:cNvPr id="2051" name="Picture 3"/>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467544" y="1340768"/>
            <a:ext cx="3816424" cy="2520280"/>
          </a:xfrm>
          <a:prstGeom prst="rect">
            <a:avLst/>
          </a:prstGeom>
          <a:noFill/>
          <a:ln w="9525">
            <a:noFill/>
            <a:miter lim="800000"/>
            <a:headEnd/>
            <a:tailEnd/>
          </a:ln>
        </p:spPr>
      </p:pic>
      <p:pic>
        <p:nvPicPr>
          <p:cNvPr id="205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4048" y="4005064"/>
            <a:ext cx="3521968" cy="2569468"/>
          </a:xfrm>
          <a:prstGeom prst="rect">
            <a:avLst/>
          </a:prstGeom>
          <a:noFill/>
          <a:ln w="9525">
            <a:noFill/>
            <a:miter lim="800000"/>
            <a:headEnd/>
            <a:tailEnd/>
          </a:ln>
        </p:spPr>
      </p:pic>
      <p:pic>
        <p:nvPicPr>
          <p:cNvPr id="18" name="Immagine 17" descr="DSC0118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4048" y="1268760"/>
            <a:ext cx="3528392" cy="2502278"/>
          </a:xfrm>
          <a:prstGeom prst="rect">
            <a:avLst/>
          </a:prstGeom>
        </p:spPr>
      </p:pic>
      <p:pic>
        <p:nvPicPr>
          <p:cNvPr id="19" name="Immagine 18" descr="7418910.jpg"/>
          <p:cNvPicPr>
            <a:picLocks noChangeAspect="1"/>
          </p:cNvPicPr>
          <p:nvPr/>
        </p:nvPicPr>
        <p:blipFill>
          <a:blip r:embed="rId5" cstate="print"/>
          <a:stretch>
            <a:fillRect/>
          </a:stretch>
        </p:blipFill>
        <p:spPr>
          <a:xfrm>
            <a:off x="467544" y="4005064"/>
            <a:ext cx="3816424" cy="259727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pPr>
              <a:buNone/>
            </a:pPr>
            <a:r>
              <a:rPr lang="it-IT" sz="4400" b="1" dirty="0" err="1" smtClean="0"/>
              <a:t>Trebisacce</a:t>
            </a:r>
            <a:r>
              <a:rPr lang="it-IT" b="1" dirty="0" smtClean="0"/>
              <a:t> </a:t>
            </a:r>
            <a:r>
              <a:rPr lang="it-IT" b="1" dirty="0" err="1" smtClean="0"/>
              <a:t>counts</a:t>
            </a:r>
            <a:r>
              <a:rPr lang="it-IT" b="1" dirty="0" smtClean="0"/>
              <a:t> 9.023 </a:t>
            </a:r>
            <a:r>
              <a:rPr lang="it-IT" b="1" dirty="0" err="1" smtClean="0"/>
              <a:t>inhabitants</a:t>
            </a:r>
            <a:r>
              <a:rPr lang="it-IT" b="1" dirty="0" smtClean="0"/>
              <a:t>, </a:t>
            </a:r>
            <a:r>
              <a:rPr lang="it-IT" b="1" dirty="0" err="1" smtClean="0"/>
              <a:t>they</a:t>
            </a:r>
            <a:r>
              <a:rPr lang="it-IT" b="1" dirty="0" smtClean="0"/>
              <a:t> are </a:t>
            </a:r>
            <a:r>
              <a:rPr lang="it-IT" b="1" dirty="0" err="1" smtClean="0"/>
              <a:t>called</a:t>
            </a:r>
            <a:r>
              <a:rPr lang="it-IT" b="1" dirty="0" smtClean="0"/>
              <a:t> </a:t>
            </a:r>
            <a:r>
              <a:rPr lang="it-IT" b="1" dirty="0" err="1" smtClean="0"/>
              <a:t>Trebisaccesi</a:t>
            </a:r>
            <a:endParaRPr lang="it-IT" b="1" dirty="0" smtClean="0"/>
          </a:p>
          <a:p>
            <a:pPr>
              <a:buNone/>
            </a:pPr>
            <a:r>
              <a:rPr lang="it-IT" b="1" dirty="0" smtClean="0"/>
              <a:t>The area </a:t>
            </a:r>
            <a:r>
              <a:rPr lang="it-IT" b="1" dirty="0" err="1" smtClean="0"/>
              <a:t>is</a:t>
            </a:r>
            <a:r>
              <a:rPr lang="it-IT" b="1" dirty="0" smtClean="0"/>
              <a:t> kmq 26,7 </a:t>
            </a:r>
          </a:p>
          <a:p>
            <a:pPr>
              <a:buNone/>
            </a:pPr>
            <a:r>
              <a:rPr lang="it-IT" b="1" dirty="0" smtClean="0"/>
              <a:t>The </a:t>
            </a:r>
            <a:r>
              <a:rPr lang="it-IT" b="1" dirty="0" err="1" smtClean="0"/>
              <a:t>historical</a:t>
            </a:r>
            <a:r>
              <a:rPr lang="it-IT" b="1" dirty="0" smtClean="0"/>
              <a:t> </a:t>
            </a:r>
            <a:r>
              <a:rPr lang="it-IT" b="1" dirty="0" err="1" smtClean="0"/>
              <a:t>centre</a:t>
            </a:r>
            <a:r>
              <a:rPr lang="it-IT" b="1" dirty="0" smtClean="0"/>
              <a:t> </a:t>
            </a:r>
            <a:r>
              <a:rPr lang="it-IT" b="1" dirty="0" err="1" smtClean="0"/>
              <a:t>is</a:t>
            </a:r>
            <a:r>
              <a:rPr lang="it-IT" b="1" dirty="0" smtClean="0"/>
              <a:t> m. 75 </a:t>
            </a:r>
            <a:r>
              <a:rPr lang="it-IT" b="1" dirty="0" err="1" smtClean="0"/>
              <a:t>above</a:t>
            </a:r>
            <a:r>
              <a:rPr lang="it-IT" b="1" dirty="0" smtClean="0"/>
              <a:t> the </a:t>
            </a:r>
            <a:r>
              <a:rPr lang="it-IT" b="1" dirty="0" err="1" smtClean="0"/>
              <a:t>sea</a:t>
            </a:r>
            <a:r>
              <a:rPr lang="it-IT" b="1" dirty="0" smtClean="0"/>
              <a:t> </a:t>
            </a:r>
            <a:r>
              <a:rPr lang="it-IT" b="1" dirty="0" err="1" smtClean="0"/>
              <a:t>level</a:t>
            </a:r>
            <a:r>
              <a:rPr lang="it-IT" b="1" dirty="0" smtClean="0"/>
              <a:t>. </a:t>
            </a:r>
          </a:p>
          <a:p>
            <a:pPr>
              <a:buNone/>
            </a:pPr>
            <a:r>
              <a:rPr lang="it-IT" b="1" dirty="0" smtClean="0"/>
              <a:t>The city Hall </a:t>
            </a:r>
            <a:r>
              <a:rPr lang="it-IT" b="1" dirty="0" err="1" smtClean="0"/>
              <a:t>is</a:t>
            </a:r>
            <a:r>
              <a:rPr lang="it-IT" b="1" dirty="0" smtClean="0"/>
              <a:t> in Piazza della Repubblica.</a:t>
            </a:r>
          </a:p>
          <a:p>
            <a:pPr>
              <a:buNone/>
            </a:pPr>
            <a:r>
              <a:rPr lang="it-IT" b="1" dirty="0" smtClean="0"/>
              <a:t>The </a:t>
            </a:r>
            <a:r>
              <a:rPr lang="it-IT" b="1" dirty="0" err="1" smtClean="0"/>
              <a:t>climate</a:t>
            </a:r>
            <a:r>
              <a:rPr lang="it-IT" b="1" dirty="0" smtClean="0"/>
              <a:t> </a:t>
            </a:r>
            <a:r>
              <a:rPr lang="it-IT" b="1" dirty="0" err="1" smtClean="0"/>
              <a:t>is</a:t>
            </a:r>
            <a:r>
              <a:rPr lang="it-IT" b="1" dirty="0" smtClean="0"/>
              <a:t> </a:t>
            </a:r>
            <a:r>
              <a:rPr lang="it-IT" b="1" dirty="0" err="1" smtClean="0"/>
              <a:t>graetly</a:t>
            </a:r>
            <a:r>
              <a:rPr lang="it-IT" b="1" dirty="0" smtClean="0"/>
              <a:t> </a:t>
            </a:r>
            <a:r>
              <a:rPr lang="it-IT" b="1" dirty="0" err="1" smtClean="0"/>
              <a:t>influenced</a:t>
            </a:r>
            <a:r>
              <a:rPr lang="it-IT" b="1" dirty="0" smtClean="0"/>
              <a:t> </a:t>
            </a:r>
            <a:r>
              <a:rPr lang="it-IT" b="1" dirty="0" err="1" smtClean="0"/>
              <a:t>by</a:t>
            </a:r>
            <a:r>
              <a:rPr lang="it-IT" b="1" dirty="0" smtClean="0"/>
              <a:t> the </a:t>
            </a:r>
            <a:r>
              <a:rPr lang="it-IT" b="1" dirty="0" err="1" smtClean="0"/>
              <a:t>morphology</a:t>
            </a:r>
            <a:r>
              <a:rPr lang="it-IT" b="1" dirty="0" smtClean="0"/>
              <a:t> </a:t>
            </a:r>
            <a:r>
              <a:rPr lang="it-IT" b="1" dirty="0" err="1" smtClean="0"/>
              <a:t>of</a:t>
            </a:r>
            <a:r>
              <a:rPr lang="it-IT" b="1" dirty="0" smtClean="0"/>
              <a:t> the site, the </a:t>
            </a:r>
            <a:r>
              <a:rPr lang="it-IT" b="1" dirty="0" err="1" smtClean="0"/>
              <a:t>plain</a:t>
            </a:r>
            <a:r>
              <a:rPr lang="it-IT" b="1" dirty="0" smtClean="0"/>
              <a:t>  </a:t>
            </a:r>
            <a:r>
              <a:rPr lang="it-IT" b="1" dirty="0" err="1" smtClean="0"/>
              <a:t>of</a:t>
            </a:r>
            <a:r>
              <a:rPr lang="it-IT" b="1" dirty="0" smtClean="0"/>
              <a:t> </a:t>
            </a:r>
            <a:r>
              <a:rPr lang="it-IT" b="1" dirty="0" err="1" smtClean="0"/>
              <a:t>Sibari</a:t>
            </a:r>
            <a:r>
              <a:rPr lang="it-IT" b="1" dirty="0" smtClean="0"/>
              <a:t> and Mount Pollino, </a:t>
            </a:r>
            <a:r>
              <a:rPr lang="it-IT" b="1" dirty="0" err="1" smtClean="0"/>
              <a:t>that</a:t>
            </a:r>
            <a:r>
              <a:rPr lang="it-IT" b="1" dirty="0" smtClean="0"/>
              <a:t> </a:t>
            </a:r>
            <a:r>
              <a:rPr lang="it-IT" b="1" dirty="0" err="1" smtClean="0"/>
              <a:t>shelters</a:t>
            </a:r>
            <a:r>
              <a:rPr lang="it-IT" b="1" dirty="0" smtClean="0"/>
              <a:t> the </a:t>
            </a:r>
            <a:r>
              <a:rPr lang="it-IT" b="1" dirty="0" err="1" smtClean="0"/>
              <a:t>town</a:t>
            </a:r>
            <a:r>
              <a:rPr lang="it-IT" b="1" dirty="0" smtClean="0"/>
              <a:t> </a:t>
            </a:r>
            <a:r>
              <a:rPr lang="it-IT" b="1" dirty="0" err="1" smtClean="0"/>
              <a:t>from</a:t>
            </a:r>
            <a:r>
              <a:rPr lang="it-IT" b="1" dirty="0" smtClean="0"/>
              <a:t> the </a:t>
            </a:r>
            <a:r>
              <a:rPr lang="it-IT" b="1" dirty="0" err="1" smtClean="0"/>
              <a:t>northern</a:t>
            </a:r>
            <a:r>
              <a:rPr lang="it-IT" b="1" dirty="0" smtClean="0"/>
              <a:t> and </a:t>
            </a:r>
            <a:r>
              <a:rPr lang="it-IT" b="1" dirty="0" err="1" smtClean="0"/>
              <a:t>eastern</a:t>
            </a:r>
            <a:r>
              <a:rPr lang="it-IT" b="1" dirty="0" smtClean="0"/>
              <a:t> </a:t>
            </a:r>
            <a:r>
              <a:rPr lang="it-IT" b="1" dirty="0" err="1" smtClean="0"/>
              <a:t>winds</a:t>
            </a:r>
            <a:r>
              <a:rPr lang="it-IT" b="1" dirty="0" smtClean="0"/>
              <a:t> and  </a:t>
            </a:r>
            <a:r>
              <a:rPr lang="it-IT" b="1" dirty="0" err="1" smtClean="0"/>
              <a:t>by</a:t>
            </a:r>
            <a:r>
              <a:rPr lang="it-IT" b="1" dirty="0" smtClean="0"/>
              <a:t> Mount </a:t>
            </a:r>
            <a:r>
              <a:rPr lang="it-IT" b="1" dirty="0" err="1" smtClean="0"/>
              <a:t>Mostarico</a:t>
            </a:r>
            <a:r>
              <a:rPr lang="it-IT" b="1" dirty="0" smtClean="0"/>
              <a:t> on the  </a:t>
            </a:r>
            <a:r>
              <a:rPr lang="it-IT" b="1" dirty="0" err="1" smtClean="0"/>
              <a:t>north-west</a:t>
            </a:r>
            <a:r>
              <a:rPr lang="it-IT" b="1" dirty="0" smtClean="0"/>
              <a:t> side </a:t>
            </a:r>
            <a:r>
              <a:rPr lang="it-IT" b="1" dirty="0" err="1" smtClean="0"/>
              <a:t>of</a:t>
            </a:r>
            <a:r>
              <a:rPr lang="it-IT" b="1" dirty="0" smtClean="0"/>
              <a:t> </a:t>
            </a:r>
            <a:r>
              <a:rPr lang="it-IT" b="1" dirty="0" err="1" smtClean="0"/>
              <a:t>Trebisacce</a:t>
            </a:r>
            <a:r>
              <a:rPr lang="it-IT" b="1" dirty="0" smtClean="0"/>
              <a:t>. The </a:t>
            </a:r>
            <a:r>
              <a:rPr lang="it-IT" b="1" dirty="0" err="1" smtClean="0"/>
              <a:t>warmth</a:t>
            </a:r>
            <a:r>
              <a:rPr lang="it-IT" b="1" dirty="0" smtClean="0"/>
              <a:t> </a:t>
            </a:r>
            <a:r>
              <a:rPr lang="it-IT" b="1" dirty="0" err="1" smtClean="0"/>
              <a:t>of</a:t>
            </a:r>
            <a:r>
              <a:rPr lang="it-IT" b="1" dirty="0" smtClean="0"/>
              <a:t> </a:t>
            </a:r>
            <a:r>
              <a:rPr lang="it-IT" b="1" dirty="0" err="1" smtClean="0"/>
              <a:t>milde</a:t>
            </a:r>
            <a:r>
              <a:rPr lang="it-IT" b="1" dirty="0" smtClean="0"/>
              <a:t> air </a:t>
            </a:r>
            <a:r>
              <a:rPr lang="it-IT" b="1" dirty="0" err="1" smtClean="0"/>
              <a:t>is</a:t>
            </a:r>
            <a:r>
              <a:rPr lang="it-IT" b="1" dirty="0" smtClean="0"/>
              <a:t> </a:t>
            </a:r>
            <a:r>
              <a:rPr lang="it-IT" b="1" dirty="0" err="1" smtClean="0"/>
              <a:t>also</a:t>
            </a:r>
            <a:r>
              <a:rPr lang="it-IT" b="1" dirty="0" smtClean="0"/>
              <a:t> </a:t>
            </a:r>
            <a:r>
              <a:rPr lang="it-IT" b="1" dirty="0" err="1" smtClean="0"/>
              <a:t>influenced</a:t>
            </a:r>
            <a:r>
              <a:rPr lang="it-IT" b="1" dirty="0" smtClean="0"/>
              <a:t> </a:t>
            </a:r>
            <a:r>
              <a:rPr lang="it-IT" b="1" dirty="0" err="1" smtClean="0"/>
              <a:t>by</a:t>
            </a:r>
            <a:r>
              <a:rPr lang="it-IT" b="1" dirty="0" smtClean="0"/>
              <a:t> the </a:t>
            </a:r>
            <a:r>
              <a:rPr lang="it-IT" b="1" dirty="0" err="1" smtClean="0"/>
              <a:t>Sea</a:t>
            </a:r>
            <a:r>
              <a:rPr lang="it-IT" b="1" dirty="0" smtClean="0"/>
              <a:t> Conio.</a:t>
            </a:r>
          </a:p>
          <a:p>
            <a:endParaRPr lang="it-IT" dirty="0"/>
          </a:p>
        </p:txBody>
      </p:sp>
      <p:sp>
        <p:nvSpPr>
          <p:cNvPr id="4" name="Segnaposto piè di pagina 3"/>
          <p:cNvSpPr>
            <a:spLocks noGrp="1"/>
          </p:cNvSpPr>
          <p:nvPr>
            <p:ph type="ftr" sz="quarter" idx="11"/>
          </p:nvPr>
        </p:nvSpPr>
        <p:spPr/>
        <p:txBody>
          <a:bodyPr/>
          <a:lstStyle/>
          <a:p>
            <a:r>
              <a:rPr lang="it-IT" smtClean="0"/>
              <a:t>Associazione Età Serena Trebisacce</a:t>
            </a:r>
            <a:endParaRPr lang="it-IT"/>
          </a:p>
        </p:txBody>
      </p:sp>
      <p:sp>
        <p:nvSpPr>
          <p:cNvPr id="5" name="Segnaposto numero diapositiva 4"/>
          <p:cNvSpPr>
            <a:spLocks noGrp="1"/>
          </p:cNvSpPr>
          <p:nvPr>
            <p:ph type="sldNum" sz="quarter" idx="12"/>
          </p:nvPr>
        </p:nvSpPr>
        <p:spPr/>
        <p:txBody>
          <a:bodyPr/>
          <a:lstStyle/>
          <a:p>
            <a:fld id="{EB39FB4A-CF2F-4772-AAA0-2BA78B0324B0}" type="slidenum">
              <a:rPr lang="it-IT" smtClean="0"/>
              <a:pPr/>
              <a:t>7</a:t>
            </a:fld>
            <a:endParaRPr lang="it-IT"/>
          </a:p>
        </p:txBody>
      </p:sp>
      <p:sp>
        <p:nvSpPr>
          <p:cNvPr id="6" name="Titolo 1"/>
          <p:cNvSpPr>
            <a:spLocks noGrp="1"/>
          </p:cNvSpPr>
          <p:nvPr>
            <p:ph type="title"/>
          </p:nvPr>
        </p:nvSpPr>
        <p:spPr>
          <a:solidFill>
            <a:schemeClr val="bg2">
              <a:lumMod val="75000"/>
            </a:schemeClr>
          </a:solidFill>
        </p:spPr>
        <p:style>
          <a:lnRef idx="0">
            <a:schemeClr val="accent2"/>
          </a:lnRef>
          <a:fillRef idx="3">
            <a:schemeClr val="accent2"/>
          </a:fillRef>
          <a:effectRef idx="3">
            <a:schemeClr val="accent2"/>
          </a:effectRef>
          <a:fontRef idx="minor">
            <a:schemeClr val="lt1"/>
          </a:fontRef>
        </p:style>
        <p:txBody>
          <a:bodyPr/>
          <a:lstStyle/>
          <a:p>
            <a:r>
              <a:rPr lang="it-IT" dirty="0" err="1" smtClean="0">
                <a:solidFill>
                  <a:srgbClr val="00B050"/>
                </a:solidFill>
                <a:effectLst>
                  <a:outerShdw blurRad="38100" dist="38100" dir="2700000" algn="tl">
                    <a:srgbClr val="000000">
                      <a:alpha val="43137"/>
                    </a:srgbClr>
                  </a:outerShdw>
                </a:effectLst>
              </a:rPr>
              <a:t>Trebisacce</a:t>
            </a:r>
            <a:endParaRPr lang="it-IT" dirty="0">
              <a:solidFill>
                <a:srgbClr val="00B05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C15AFD8F-7C3F-4B94-AEF0-F3190F6321C5}" type="slidenum">
              <a:rPr lang="it-IT"/>
              <a:pPr/>
              <a:t>8</a:t>
            </a:fld>
            <a:endParaRPr lang="it-IT"/>
          </a:p>
        </p:txBody>
      </p:sp>
      <p:pic>
        <p:nvPicPr>
          <p:cNvPr id="67590" name="Picture 6" descr="trebisacc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404813"/>
            <a:ext cx="4284663" cy="2900362"/>
          </a:xfrm>
          <a:prstGeom prst="rect">
            <a:avLst/>
          </a:prstGeom>
          <a:noFill/>
        </p:spPr>
      </p:pic>
      <p:pic>
        <p:nvPicPr>
          <p:cNvPr id="67594" name="Picture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3861048"/>
            <a:ext cx="4391025" cy="2481585"/>
          </a:xfrm>
          <a:prstGeom prst="rect">
            <a:avLst/>
          </a:prstGeom>
          <a:noFill/>
          <a:ln w="9525" algn="ctr">
            <a:noFill/>
            <a:miter lim="800000"/>
            <a:headEnd/>
            <a:tailEnd/>
          </a:ln>
          <a:effectLst/>
        </p:spPr>
      </p:pic>
      <p:pic>
        <p:nvPicPr>
          <p:cNvPr id="67596" name="Picture 1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27984" y="3429000"/>
            <a:ext cx="4402137" cy="2930525"/>
          </a:xfrm>
          <a:prstGeom prst="rect">
            <a:avLst/>
          </a:prstGeom>
          <a:noFill/>
          <a:ln w="9525" algn="ctr">
            <a:noFill/>
            <a:miter lim="800000"/>
            <a:headEnd/>
            <a:tailEnd/>
          </a:ln>
          <a:effectLst/>
        </p:spPr>
      </p:pic>
      <p:sp>
        <p:nvSpPr>
          <p:cNvPr id="67597" name="Oval 13" descr="DSC01182"/>
          <p:cNvSpPr>
            <a:spLocks noChangeArrowheads="1"/>
          </p:cNvSpPr>
          <p:nvPr/>
        </p:nvSpPr>
        <p:spPr bwMode="auto">
          <a:xfrm>
            <a:off x="3779838" y="5589588"/>
            <a:ext cx="1512887" cy="792162"/>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9525" algn="ctr">
            <a:noFill/>
            <a:round/>
            <a:headEnd/>
            <a:tailEnd/>
          </a:ln>
          <a:effectLst/>
        </p:spPr>
        <p:txBody>
          <a:bodyPr wrap="none" anchor="ctr"/>
          <a:lstStyle/>
          <a:p>
            <a:pPr marL="342900" indent="-342900" algn="ctr">
              <a:lnSpc>
                <a:spcPct val="100000"/>
              </a:lnSpc>
              <a:buFontTx/>
              <a:buNone/>
            </a:pPr>
            <a:r>
              <a:rPr lang="it-IT" sz="1800" b="1">
                <a:solidFill>
                  <a:srgbClr val="990000"/>
                </a:solidFill>
                <a:latin typeface="Adventure" pitchFamily="82" charset="0"/>
              </a:rPr>
              <a:t>Arial views</a:t>
            </a:r>
          </a:p>
        </p:txBody>
      </p:sp>
      <p:pic>
        <p:nvPicPr>
          <p:cNvPr id="67598" name="Picture 14" descr="DSC0143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72000" y="404813"/>
            <a:ext cx="4103688" cy="28638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5"/>
          <p:cNvSpPr>
            <a:spLocks noGrp="1"/>
          </p:cNvSpPr>
          <p:nvPr>
            <p:ph type="sldNum" sz="quarter" idx="12"/>
          </p:nvPr>
        </p:nvSpPr>
        <p:spPr/>
        <p:txBody>
          <a:bodyPr/>
          <a:lstStyle/>
          <a:p>
            <a:fld id="{877F8DC5-58C9-45A0-8C5C-893E5C163E8D}" type="slidenum">
              <a:rPr lang="it-IT"/>
              <a:pPr/>
              <a:t>9</a:t>
            </a:fld>
            <a:endParaRPr lang="it-IT"/>
          </a:p>
        </p:txBody>
      </p:sp>
      <p:pic>
        <p:nvPicPr>
          <p:cNvPr id="52232" name="Picture 8" descr="Agosto dal mercato 00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87900" y="2060575"/>
            <a:ext cx="3240088" cy="4319588"/>
          </a:xfrm>
          <a:prstGeom prst="rect">
            <a:avLst/>
          </a:prstGeom>
          <a:noFill/>
        </p:spPr>
      </p:pic>
      <p:pic>
        <p:nvPicPr>
          <p:cNvPr id="52236" name="Picture 12"/>
          <p:cNvPicPr>
            <a:picLocks noChangeAspect="1" noChangeArrowheads="1"/>
          </p:cNvPicPr>
          <p:nvPr/>
        </p:nvPicPr>
        <p:blipFill>
          <a:blip r:embed="rId3" cstate="print"/>
          <a:srcRect/>
          <a:stretch>
            <a:fillRect/>
          </a:stretch>
        </p:blipFill>
        <p:spPr bwMode="auto">
          <a:xfrm>
            <a:off x="468313" y="476250"/>
            <a:ext cx="3743325" cy="2808288"/>
          </a:xfrm>
          <a:prstGeom prst="rect">
            <a:avLst/>
          </a:prstGeom>
          <a:noFill/>
          <a:ln w="9525" algn="ctr">
            <a:noFill/>
            <a:miter lim="800000"/>
            <a:headEnd/>
            <a:tailEnd/>
          </a:ln>
          <a:effectLst/>
        </p:spPr>
      </p:pic>
      <p:pic>
        <p:nvPicPr>
          <p:cNvPr id="52240" name="Picture 16" descr="DSC0137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8313" y="3573463"/>
            <a:ext cx="3743325" cy="2808287"/>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309</TotalTime>
  <Words>527</Words>
  <Application>Microsoft Office PowerPoint</Application>
  <PresentationFormat>Předvádění na obrazovce (4:3)</PresentationFormat>
  <Paragraphs>101</Paragraphs>
  <Slides>21</Slides>
  <Notes>1</Notes>
  <HiddenSlides>0</HiddenSlides>
  <MMClips>0</MMClips>
  <ScaleCrop>false</ScaleCrop>
  <HeadingPairs>
    <vt:vector size="4" baseType="variant">
      <vt:variant>
        <vt:lpstr>Motiv</vt:lpstr>
      </vt:variant>
      <vt:variant>
        <vt:i4>1</vt:i4>
      </vt:variant>
      <vt:variant>
        <vt:lpstr>Nadpisy snímků</vt:lpstr>
      </vt:variant>
      <vt:variant>
        <vt:i4>21</vt:i4>
      </vt:variant>
    </vt:vector>
  </HeadingPairs>
  <TitlesOfParts>
    <vt:vector size="22" baseType="lpstr">
      <vt:lpstr>Tema di Office</vt:lpstr>
      <vt:lpstr>Età Serena</vt:lpstr>
      <vt:lpstr>Who we are</vt:lpstr>
      <vt:lpstr>Prezentace aplikace PowerPoint</vt:lpstr>
      <vt:lpstr>Where we are</vt:lpstr>
      <vt:lpstr>Prezentace aplikace PowerPoint</vt:lpstr>
      <vt:lpstr>Trebisacce</vt:lpstr>
      <vt:lpstr>Trebisacce</vt:lpstr>
      <vt:lpstr>Prezentace aplikace PowerPoint</vt:lpstr>
      <vt:lpstr>Prezentace aplikace PowerPoint</vt:lpstr>
      <vt:lpstr>Prezentace aplikace PowerPoint</vt:lpstr>
      <vt:lpstr>The site of Broglio</vt:lpstr>
      <vt:lpstr>Prezentace aplikace PowerPoint</vt:lpstr>
      <vt:lpstr>Prezentace aplikace PowerPoint</vt:lpstr>
      <vt:lpstr>Prezentace aplikace PowerPoint</vt:lpstr>
      <vt:lpstr>What we do</vt:lpstr>
      <vt:lpstr>Prezentace aplikace PowerPoint</vt:lpstr>
      <vt:lpstr> ETA’ SERENA</vt:lpstr>
      <vt:lpstr> Recent events</vt:lpstr>
      <vt:lpstr>At work in the community room</vt:lpstr>
      <vt:lpstr>Reharsal</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me(U)mories  Italy</dc:title>
  <dc:creator>kAT</dc:creator>
  <cp:lastModifiedBy>Admin</cp:lastModifiedBy>
  <cp:revision>61</cp:revision>
  <dcterms:created xsi:type="dcterms:W3CDTF">2010-09-10T15:48:01Z</dcterms:created>
  <dcterms:modified xsi:type="dcterms:W3CDTF">2011-02-11T12:39:38Z</dcterms:modified>
</cp:coreProperties>
</file>