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81" r:id="rId3"/>
    <p:sldId id="257" r:id="rId4"/>
    <p:sldId id="261" r:id="rId5"/>
    <p:sldId id="273" r:id="rId6"/>
    <p:sldId id="258" r:id="rId7"/>
    <p:sldId id="259" r:id="rId8"/>
    <p:sldId id="274" r:id="rId9"/>
    <p:sldId id="276" r:id="rId10"/>
    <p:sldId id="278" r:id="rId11"/>
    <p:sldId id="280" r:id="rId12"/>
    <p:sldId id="269" r:id="rId13"/>
    <p:sldId id="26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legacyDocTextInfo" Target="legacyDocTextInfo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7283AF-682F-4A0E-83E6-DC477BCB0A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5F210-D130-4CB7-B825-F6104A874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6FB1B-D99B-4A80-BF63-0586884F4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14A71-749A-42FB-8F92-020BC9CFB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C1A70-F2DD-4AD6-8273-8E8F4696A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999C1-AD57-49E7-9E64-98BCFEF74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74367-5188-4886-8A0B-5DA09C08A0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13FB9-9A63-4967-BD59-117AB23C7D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1C84B-FBB4-4507-8460-7CDA8C2AA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736EF-33D7-4359-A165-C4E5A0197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B4807-515E-4643-A3D2-B0DF03D51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3FA31-5A72-4CA0-9AF3-3B842DE0C6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9C09C-31B0-48E6-913B-8E71BA79C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F7A1F-BAA5-40C8-9DE8-5689B464E4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BD93B-713B-4687-9F77-D72146E7E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626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9626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26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A2EDF57-4AB0-46BF-A4B1-1DE0DF1377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Lithuanian Partner</a:t>
            </a:r>
            <a:endParaRPr lang="ru-RU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Visaginas International Languages 		    School - VILS</a:t>
            </a: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International experience</a:t>
            </a:r>
            <a:endParaRPr lang="ru-RU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z="2000" smtClean="0"/>
              <a:t>Grundtvig partnership project CALL</a:t>
            </a:r>
          </a:p>
          <a:p>
            <a:pPr eaLnBrk="1" hangingPunct="1"/>
            <a:r>
              <a:rPr lang="en-US" sz="2000" smtClean="0"/>
              <a:t>2006-2009</a:t>
            </a:r>
          </a:p>
          <a:p>
            <a:pPr eaLnBrk="1" hangingPunct="1"/>
            <a:r>
              <a:rPr lang="en-US" sz="2000" smtClean="0"/>
              <a:t>Co-ordinator- VILS</a:t>
            </a:r>
          </a:p>
          <a:p>
            <a:pPr eaLnBrk="1" hangingPunct="1"/>
            <a:r>
              <a:rPr lang="en-US" sz="2000" smtClean="0"/>
              <a:t>Partners: Belgium, Spain, Turkey</a:t>
            </a:r>
          </a:p>
          <a:p>
            <a:pPr eaLnBrk="1" hangingPunct="1"/>
            <a:r>
              <a:rPr lang="en-US" sz="2000" smtClean="0"/>
              <a:t>End product- learning platform, where students learnt English in a virtual classroom from partner institution teachers and from communication</a:t>
            </a:r>
            <a:endParaRPr lang="ru-RU" sz="2000" smtClean="0"/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0638" y="1752600"/>
            <a:ext cx="3009900" cy="4267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Similiarities within ME(U)MORIES</a:t>
            </a:r>
            <a:endParaRPr lang="ru-RU" sz="34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Praha- descendant of Slavic tribes</a:t>
            </a:r>
          </a:p>
          <a:p>
            <a:pPr eaLnBrk="1" hangingPunct="1"/>
            <a:r>
              <a:rPr lang="ru-RU" sz="2400" smtClean="0"/>
              <a:t>Województwo </a:t>
            </a:r>
            <a:r>
              <a:rPr lang="en-US" sz="2400" smtClean="0"/>
              <a:t>W</a:t>
            </a:r>
            <a:r>
              <a:rPr lang="ru-RU" sz="2400" smtClean="0"/>
              <a:t>armińsko-</a:t>
            </a:r>
            <a:r>
              <a:rPr lang="en-US" sz="2400" smtClean="0"/>
              <a:t>M</a:t>
            </a:r>
            <a:r>
              <a:rPr lang="ru-RU" sz="2400" smtClean="0"/>
              <a:t>azurskie </a:t>
            </a:r>
            <a:r>
              <a:rPr lang="en-US" sz="2400" smtClean="0"/>
              <a:t>– the Baltic Sea</a:t>
            </a:r>
          </a:p>
          <a:p>
            <a:pPr eaLnBrk="1" hangingPunct="1"/>
            <a:r>
              <a:rPr lang="ru-RU" sz="2400" smtClean="0"/>
              <a:t>Länsi-Suomi </a:t>
            </a:r>
            <a:r>
              <a:rPr lang="en-US" sz="2400" smtClean="0"/>
              <a:t>– lots of snow</a:t>
            </a:r>
          </a:p>
          <a:p>
            <a:pPr eaLnBrk="1" hangingPunct="1"/>
            <a:r>
              <a:rPr lang="ru-RU" sz="2400" smtClean="0"/>
              <a:t>South-West Oltenia </a:t>
            </a:r>
            <a:r>
              <a:rPr lang="en-US" sz="2400" smtClean="0"/>
              <a:t>-non-formal and informal education</a:t>
            </a:r>
          </a:p>
          <a:p>
            <a:pPr eaLnBrk="1" hangingPunct="1"/>
            <a:r>
              <a:rPr lang="ru-RU" sz="2400" smtClean="0"/>
              <a:t>Region Calabria, Italy</a:t>
            </a:r>
            <a:r>
              <a:rPr lang="en-US" sz="2400" smtClean="0"/>
              <a:t> – woods</a:t>
            </a:r>
          </a:p>
          <a:p>
            <a:pPr eaLnBrk="1" hangingPunct="1"/>
            <a:r>
              <a:rPr lang="en-US" sz="2400" smtClean="0"/>
              <a:t>Arles, France- UNESCO World Heritage</a:t>
            </a:r>
          </a:p>
          <a:p>
            <a:pPr eaLnBrk="1" hangingPunct="1"/>
            <a:r>
              <a:rPr lang="en-US" sz="2400" smtClean="0"/>
              <a:t>Attiki, Greece- Orthodox</a:t>
            </a:r>
          </a:p>
          <a:p>
            <a:pPr eaLnBrk="1" hangingPunct="1"/>
            <a:r>
              <a:rPr lang="ru-RU" sz="2400" smtClean="0"/>
              <a:t>Severen Tsentralen</a:t>
            </a:r>
            <a:r>
              <a:rPr lang="en-US" sz="2400" smtClean="0"/>
              <a:t>, Bulgaria- multicultural</a:t>
            </a:r>
          </a:p>
          <a:p>
            <a:pPr eaLnBrk="1" hangingPunct="1"/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Draft activities map</a:t>
            </a:r>
            <a:endParaRPr lang="ru-RU" smtClean="0"/>
          </a:p>
        </p:txBody>
      </p:sp>
      <p:graphicFrame>
        <p:nvGraphicFramePr>
          <p:cNvPr id="1026" name="Diagram 25"/>
          <p:cNvGraphicFramePr>
            <a:graphicFrameLocks/>
          </p:cNvGraphicFramePr>
          <p:nvPr>
            <p:ph type="dgm" idx="1"/>
          </p:nvPr>
        </p:nvGraphicFramePr>
        <p:xfrm>
          <a:off x="392113" y="1574800"/>
          <a:ext cx="8278812" cy="45339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Expectations from the project</a:t>
            </a:r>
            <a:endParaRPr lang="ru-RU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smtClean="0"/>
              <a:t>A Magic Box</a:t>
            </a:r>
            <a:endParaRPr lang="ru-RU" smtClean="0"/>
          </a:p>
        </p:txBody>
      </p:sp>
      <p:pic>
        <p:nvPicPr>
          <p:cNvPr id="15364" name="Picture 26" descr="MC90001316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2290763"/>
            <a:ext cx="3389313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76625" y="2714625"/>
            <a:ext cx="2381250" cy="1914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Interesting facts about Lithuania</a:t>
            </a:r>
            <a:endParaRPr lang="ru-RU" sz="34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900" smtClean="0"/>
              <a:t>By the end of the fourteenth century, Lithuania was the largest country in Europe.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Lithuania has 99 kilometres (61.5 mi) of sandy coastline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83.6% of the Lithuanian population are ethnic Lithuanians who speak the Lithuanian language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The 2007 estimated population was 3,575,439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Lithuania had only one king during the royal times, King Mindaugas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Lithuania was the last country in Europe to be converted to Christianity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Amber, formed by resin from ancient trees and insects in the resin, is found on the Curonian Spit.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National bird – stork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r>
              <a:rPr lang="ru-RU" sz="1900" smtClean="0"/>
              <a:t>The Geographical Centre of Europe is 26 km to the North of Vilnius as it was found by The National Institute of Geography in France </a:t>
            </a:r>
            <a:endParaRPr lang="en-US" sz="1900" smtClean="0"/>
          </a:p>
          <a:p>
            <a:pPr eaLnBrk="1" hangingPunct="1">
              <a:lnSpc>
                <a:spcPct val="80000"/>
              </a:lnSpc>
            </a:pPr>
            <a:endParaRPr lang="ru-RU" sz="19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little bit of geography</a:t>
            </a:r>
            <a:endParaRPr lang="ru-RU" smtClean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1700213"/>
            <a:ext cx="39243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z="26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2600" smtClean="0">
                <a:latin typeface="Comic Sans MS" pitchFamily="66" charset="0"/>
              </a:rPr>
              <a:t>Boundary with Belarus and Latvia </a:t>
            </a:r>
            <a:r>
              <a:rPr lang="en-US" sz="260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latin typeface="Comic Sans MS" pitchFamily="66" charset="0"/>
              </a:rPr>
              <a:t>Avarage temperature January </a:t>
            </a:r>
            <a:r>
              <a:rPr lang="ru-RU" sz="2600" smtClean="0"/>
              <a:t>-5o C, </a:t>
            </a:r>
            <a:r>
              <a:rPr lang="en-US" sz="2600" smtClean="0"/>
              <a:t>July</a:t>
            </a:r>
            <a:r>
              <a:rPr lang="ru-RU" sz="2600" smtClean="0"/>
              <a:t> +17o C </a:t>
            </a:r>
            <a:endParaRPr lang="en-US" sz="2600" smtClean="0"/>
          </a:p>
          <a:p>
            <a:pPr eaLnBrk="1" hangingPunct="1">
              <a:lnSpc>
                <a:spcPct val="90000"/>
              </a:lnSpc>
            </a:pPr>
            <a:r>
              <a:rPr lang="en-US" sz="2600" smtClean="0">
                <a:latin typeface="Comic Sans MS" pitchFamily="66" charset="0"/>
              </a:rPr>
              <a:t>Area</a:t>
            </a:r>
            <a:r>
              <a:rPr lang="ru-RU" sz="2600" b="1" smtClean="0">
                <a:latin typeface="Comic Sans MS" pitchFamily="66" charset="0"/>
              </a:rPr>
              <a:t>:</a:t>
            </a:r>
            <a:r>
              <a:rPr lang="ru-RU" sz="2600" smtClean="0">
                <a:latin typeface="Comic Sans MS" pitchFamily="66" charset="0"/>
              </a:rPr>
              <a:t> 65 200 sq.km </a:t>
            </a:r>
            <a:endParaRPr lang="en-US" sz="26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600" smtClean="0">
                <a:latin typeface="Comic Sans MS" pitchFamily="66" charset="0"/>
              </a:rPr>
              <a:t>Population</a:t>
            </a:r>
            <a:r>
              <a:rPr lang="ru-RU" sz="2600" b="1" smtClean="0">
                <a:latin typeface="Comic Sans MS" pitchFamily="66" charset="0"/>
              </a:rPr>
              <a:t>:</a:t>
            </a:r>
            <a:r>
              <a:rPr lang="ru-RU" sz="2600" smtClean="0">
                <a:latin typeface="Comic Sans MS" pitchFamily="66" charset="0"/>
              </a:rPr>
              <a:t> 3,3 million inhabitants </a:t>
            </a:r>
          </a:p>
          <a:p>
            <a:pPr eaLnBrk="1" hangingPunct="1">
              <a:lnSpc>
                <a:spcPct val="90000"/>
              </a:lnSpc>
            </a:pPr>
            <a:endParaRPr lang="ru-RU" sz="2600" smtClean="0">
              <a:latin typeface="Comic Sans MS" pitchFamily="66" charset="0"/>
            </a:endParaRPr>
          </a:p>
        </p:txBody>
      </p:sp>
      <p:pic>
        <p:nvPicPr>
          <p:cNvPr id="7172" name="Picture 6" descr="11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2486025"/>
            <a:ext cx="2976562" cy="2124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Lithuanian language</a:t>
            </a:r>
            <a:endParaRPr lang="ru-RU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state language and an official language of the EU</a:t>
            </a:r>
          </a:p>
          <a:p>
            <a:pPr eaLnBrk="1" hangingPunct="1"/>
            <a:r>
              <a:rPr lang="ru-RU" smtClean="0"/>
              <a:t>oldest surviving Indo-European language </a:t>
            </a:r>
            <a:endParaRPr lang="en-US" smtClean="0"/>
          </a:p>
          <a:p>
            <a:pPr eaLnBrk="1" hangingPunct="1"/>
            <a:r>
              <a:rPr lang="en-US" smtClean="0"/>
              <a:t>Close relationship to Latin and Sanskrit</a:t>
            </a:r>
          </a:p>
          <a:p>
            <a:pPr eaLnBrk="1" hangingPunct="1"/>
            <a:r>
              <a:rPr lang="en-US" smtClean="0"/>
              <a:t>Studentas, ofisas, teatras, informacija, lapas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Home sweet home - Visaginas</a:t>
            </a:r>
            <a:endParaRPr lang="ru-RU" smtClean="0"/>
          </a:p>
        </p:txBody>
      </p:sp>
      <p:pic>
        <p:nvPicPr>
          <p:cNvPr id="9219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357438"/>
            <a:ext cx="2808288" cy="1473200"/>
          </a:xfrm>
        </p:spPr>
      </p:pic>
      <p:sp>
        <p:nvSpPr>
          <p:cNvPr id="9220" name="Rectangle 5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r>
              <a:rPr lang="en-US" sz="2100" smtClean="0"/>
              <a:t>The sportiest town</a:t>
            </a:r>
            <a:endParaRPr lang="ru-RU" sz="2100" smtClean="0"/>
          </a:p>
        </p:txBody>
      </p:sp>
      <p:sp>
        <p:nvSpPr>
          <p:cNvPr id="9221" name="Rectangle 6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r>
              <a:rPr lang="en-US" sz="2100" smtClean="0"/>
              <a:t>The most multicultural town</a:t>
            </a:r>
            <a:endParaRPr lang="ru-RU" sz="2100" smtClean="0"/>
          </a:p>
        </p:txBody>
      </p:sp>
      <p:sp>
        <p:nvSpPr>
          <p:cNvPr id="9222" name="Rectangle 7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en-US" sz="2100" smtClean="0"/>
              <a:t>The greenest town</a:t>
            </a:r>
            <a:endParaRPr lang="ru-RU" sz="2100" smtClean="0"/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52600"/>
            <a:ext cx="8001000" cy="4267200"/>
          </a:xfrm>
        </p:spPr>
        <p:txBody>
          <a:bodyPr/>
          <a:lstStyle/>
          <a:p>
            <a:pPr eaLnBrk="1" hangingPunct="1"/>
            <a:r>
              <a:rPr lang="en-US" sz="2100" smtClean="0"/>
              <a:t>The youngest town</a:t>
            </a:r>
            <a:endParaRPr lang="ru-RU" sz="2100" smtClean="0"/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2276475"/>
            <a:ext cx="2035175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8888" y="4711700"/>
            <a:ext cx="23177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4652963"/>
            <a:ext cx="1933575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Alma Mater</a:t>
            </a:r>
            <a:endParaRPr lang="ru-R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1996</a:t>
            </a:r>
          </a:p>
          <a:p>
            <a:pPr eaLnBrk="1" hangingPunct="1"/>
            <a:r>
              <a:rPr lang="en-US" smtClean="0"/>
              <a:t>English, German, French, Russian</a:t>
            </a:r>
          </a:p>
          <a:p>
            <a:pPr eaLnBrk="1" hangingPunct="1"/>
            <a:r>
              <a:rPr lang="en-US" smtClean="0"/>
              <a:t>2,500 graduates</a:t>
            </a:r>
          </a:p>
          <a:p>
            <a:pPr eaLnBrk="1" hangingPunct="1"/>
            <a:r>
              <a:rPr lang="en-US" smtClean="0"/>
              <a:t>Determined staff</a:t>
            </a:r>
          </a:p>
          <a:p>
            <a:pPr eaLnBrk="1" hangingPunct="1"/>
            <a:r>
              <a:rPr lang="en-US" smtClean="0"/>
              <a:t>Experience in project activity</a:t>
            </a:r>
          </a:p>
          <a:p>
            <a:pPr eaLnBrk="1" hangingPunct="1"/>
            <a:r>
              <a:rPr lang="en-US" smtClean="0"/>
              <a:t>www.languages.dkd.lt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International experience</a:t>
            </a:r>
            <a:endParaRPr lang="ru-RU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"Euroscola" competition</a:t>
            </a: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The Office of the European Parliament in Spain</a:t>
            </a: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 tests relating to the Enlargement of the European Union</a:t>
            </a: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34 school teams </a:t>
            </a:r>
            <a:r>
              <a:rPr lang="en-US" sz="2000" smtClean="0"/>
              <a:t>different</a:t>
            </a:r>
            <a:r>
              <a:rPr lang="ru-RU" sz="2000" smtClean="0"/>
              <a:t> places of Lithuania</a:t>
            </a: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t</a:t>
            </a:r>
            <a:r>
              <a:rPr lang="ru-RU" sz="2000" smtClean="0"/>
              <a:t>he main prize </a:t>
            </a:r>
            <a:r>
              <a:rPr lang="en-US" sz="2000" smtClean="0"/>
              <a:t>–participation in plenary, parties and committees  in the European Union Youth parliament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32 students and 3 teachers </a:t>
            </a:r>
          </a:p>
          <a:p>
            <a:pPr eaLnBrk="1" hangingPunct="1">
              <a:lnSpc>
                <a:spcPct val="80000"/>
              </a:lnSpc>
            </a:pPr>
            <a:endParaRPr lang="ru-RU" sz="2000" smtClean="0"/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International experience</a:t>
            </a:r>
            <a:endParaRPr lang="ru-RU" smtClean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sz="22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smtClean="0"/>
              <a:t>Cominius partnership project 2001-2003 ICEBERG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smtClean="0"/>
              <a:t>Co-ordinator: Denmark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smtClean="0"/>
              <a:t>Partners: Finland, Poland, Lithuania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smtClean="0"/>
              <a:t>End products: language survival kits, videos, games, booklets, calendars</a:t>
            </a:r>
          </a:p>
          <a:p>
            <a:pPr eaLnBrk="1" hangingPunct="1">
              <a:lnSpc>
                <a:spcPct val="90000"/>
              </a:lnSpc>
            </a:pPr>
            <a:endParaRPr lang="ru-RU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358</TotalTime>
  <Words>423</Words>
  <Application>Microsoft Office PowerPoint</Application>
  <PresentationFormat>Předvádění na obrazovce (4:3)</PresentationFormat>
  <Paragraphs>76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Verdana</vt:lpstr>
      <vt:lpstr>Arial</vt:lpstr>
      <vt:lpstr>Wingdings</vt:lpstr>
      <vt:lpstr>Calibri</vt:lpstr>
      <vt:lpstr>Comic Sans MS</vt:lpstr>
      <vt:lpstr>Профиль</vt:lpstr>
      <vt:lpstr>The Lithuanian Partner</vt:lpstr>
      <vt:lpstr>Snímek 2</vt:lpstr>
      <vt:lpstr>Interesting facts about Lithuania</vt:lpstr>
      <vt:lpstr>A little bit of geography</vt:lpstr>
      <vt:lpstr>The Lithuanian language</vt:lpstr>
      <vt:lpstr>Home sweet home - Visaginas</vt:lpstr>
      <vt:lpstr>Alma Mater</vt:lpstr>
      <vt:lpstr>International experience</vt:lpstr>
      <vt:lpstr>International experience</vt:lpstr>
      <vt:lpstr>International experience</vt:lpstr>
      <vt:lpstr>Similiarities within ME(U)MORIES</vt:lpstr>
      <vt:lpstr>Draft activities map</vt:lpstr>
      <vt:lpstr>Expectations from the project</vt:lpstr>
    </vt:vector>
  </TitlesOfParts>
  <Company>FBI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Lithuanian Partner</dc:title>
  <dc:creator>USER</dc:creator>
  <cp:lastModifiedBy>lenka.pacovska</cp:lastModifiedBy>
  <cp:revision>7</cp:revision>
  <dcterms:created xsi:type="dcterms:W3CDTF">2010-09-13T12:17:51Z</dcterms:created>
  <dcterms:modified xsi:type="dcterms:W3CDTF">2010-10-13T08:09:32Z</dcterms:modified>
</cp:coreProperties>
</file>